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Proxima Nova" panose="020B0604020202020204" charset="0"/>
      <p:regular r:id="rId34"/>
      <p:bold r:id="rId35"/>
      <p:italic r:id="rId36"/>
      <p:boldItalic r:id="rId37"/>
    </p:embeddedFont>
    <p:embeddedFont>
      <p:font typeface="Robo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114" y="9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58" name="Shape 58"/>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None/>
              <a:defRPr>
                <a:solidFill>
                  <a:schemeClr val="lt1"/>
                </a:solidFill>
              </a:defRPr>
            </a:lvl1pPr>
            <a:lvl2pPr lvl="1" rtl="0">
              <a:lnSpc>
                <a:spcPct val="100000"/>
              </a:lnSpc>
              <a:spcBef>
                <a:spcPts val="0"/>
              </a:spcBef>
              <a:spcAft>
                <a:spcPts val="0"/>
              </a:spcAft>
              <a:buClr>
                <a:schemeClr val="lt1"/>
              </a:buClr>
              <a:buSzPct val="100000"/>
              <a:buNone/>
              <a:defRPr sz="1800">
                <a:solidFill>
                  <a:schemeClr val="lt1"/>
                </a:solidFill>
              </a:defRPr>
            </a:lvl2pPr>
            <a:lvl3pPr lvl="2" rtl="0">
              <a:lnSpc>
                <a:spcPct val="100000"/>
              </a:lnSpc>
              <a:spcBef>
                <a:spcPts val="0"/>
              </a:spcBef>
              <a:spcAft>
                <a:spcPts val="0"/>
              </a:spcAft>
              <a:buClr>
                <a:schemeClr val="lt1"/>
              </a:buClr>
              <a:buSzPct val="100000"/>
              <a:buNone/>
              <a:defRPr sz="1800">
                <a:solidFill>
                  <a:schemeClr val="lt1"/>
                </a:solidFill>
              </a:defRPr>
            </a:lvl3pPr>
            <a:lvl4pPr lvl="3" rtl="0">
              <a:lnSpc>
                <a:spcPct val="100000"/>
              </a:lnSpc>
              <a:spcBef>
                <a:spcPts val="0"/>
              </a:spcBef>
              <a:spcAft>
                <a:spcPts val="0"/>
              </a:spcAft>
              <a:buClr>
                <a:schemeClr val="lt1"/>
              </a:buClr>
              <a:buSzPct val="100000"/>
              <a:buNone/>
              <a:defRPr sz="1800">
                <a:solidFill>
                  <a:schemeClr val="lt1"/>
                </a:solidFill>
              </a:defRPr>
            </a:lvl4pPr>
            <a:lvl5pPr lvl="4" rtl="0">
              <a:lnSpc>
                <a:spcPct val="100000"/>
              </a:lnSpc>
              <a:spcBef>
                <a:spcPts val="0"/>
              </a:spcBef>
              <a:spcAft>
                <a:spcPts val="0"/>
              </a:spcAft>
              <a:buClr>
                <a:schemeClr val="lt1"/>
              </a:buClr>
              <a:buSzPct val="100000"/>
              <a:buNone/>
              <a:defRPr sz="1800">
                <a:solidFill>
                  <a:schemeClr val="lt1"/>
                </a:solidFill>
              </a:defRPr>
            </a:lvl5pPr>
            <a:lvl6pPr lvl="5" rtl="0">
              <a:lnSpc>
                <a:spcPct val="100000"/>
              </a:lnSpc>
              <a:spcBef>
                <a:spcPts val="0"/>
              </a:spcBef>
              <a:spcAft>
                <a:spcPts val="0"/>
              </a:spcAft>
              <a:buClr>
                <a:schemeClr val="lt1"/>
              </a:buClr>
              <a:buSzPct val="100000"/>
              <a:buNone/>
              <a:defRPr sz="1800">
                <a:solidFill>
                  <a:schemeClr val="lt1"/>
                </a:solidFill>
              </a:defRPr>
            </a:lvl6pPr>
            <a:lvl7pPr lvl="6" rtl="0">
              <a:lnSpc>
                <a:spcPct val="100000"/>
              </a:lnSpc>
              <a:spcBef>
                <a:spcPts val="0"/>
              </a:spcBef>
              <a:spcAft>
                <a:spcPts val="0"/>
              </a:spcAft>
              <a:buClr>
                <a:schemeClr val="lt1"/>
              </a:buClr>
              <a:buSzPct val="100000"/>
              <a:buNone/>
              <a:defRPr sz="1800">
                <a:solidFill>
                  <a:schemeClr val="lt1"/>
                </a:solidFill>
              </a:defRPr>
            </a:lvl7pPr>
            <a:lvl8pPr lvl="7" rtl="0">
              <a:lnSpc>
                <a:spcPct val="100000"/>
              </a:lnSpc>
              <a:spcBef>
                <a:spcPts val="0"/>
              </a:spcBef>
              <a:spcAft>
                <a:spcPts val="0"/>
              </a:spcAft>
              <a:buClr>
                <a:schemeClr val="lt1"/>
              </a:buClr>
              <a:buSzPct val="100000"/>
              <a:buNone/>
              <a:defRPr sz="1800">
                <a:solidFill>
                  <a:schemeClr val="lt1"/>
                </a:solidFill>
              </a:defRPr>
            </a:lvl8pPr>
            <a:lvl9pPr lvl="8" rtl="0">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59" name="Shape 59"/>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6" name="Shape 66"/>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8" name="Shape 68"/>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9"/>
        <p:cNvGrpSpPr/>
        <p:nvPr/>
      </p:nvGrpSpPr>
      <p:grpSpPr>
        <a:xfrm>
          <a:off x="0" y="0"/>
          <a:ext cx="0" cy="0"/>
          <a:chOff x="0" y="0"/>
          <a:chExt cx="0" cy="0"/>
        </a:xfrm>
      </p:grpSpPr>
      <p:sp>
        <p:nvSpPr>
          <p:cNvPr id="70" name="Shape 7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3" name="Shape 73"/>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4" name="Shape 74"/>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5" name="Shape 7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6"/>
        <p:cNvGrpSpPr/>
        <p:nvPr/>
      </p:nvGrpSpPr>
      <p:grpSpPr>
        <a:xfrm>
          <a:off x="0" y="0"/>
          <a:ext cx="0" cy="0"/>
          <a:chOff x="0" y="0"/>
          <a:chExt cx="0" cy="0"/>
        </a:xfrm>
      </p:grpSpPr>
      <p:sp>
        <p:nvSpPr>
          <p:cNvPr id="77" name="Shape 77"/>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79" name="Shape 79"/>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
        <p:nvSpPr>
          <p:cNvPr id="80" name="Shape 80"/>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81"/>
        <p:cNvGrpSpPr/>
        <p:nvPr/>
      </p:nvGrpSpPr>
      <p:grpSpPr>
        <a:xfrm>
          <a:off x="0" y="0"/>
          <a:ext cx="0" cy="0"/>
          <a:chOff x="0" y="0"/>
          <a:chExt cx="0" cy="0"/>
        </a:xfrm>
      </p:grpSpPr>
      <p:sp>
        <p:nvSpPr>
          <p:cNvPr id="82" name="Shape 82"/>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84" name="Shape 84"/>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85" name="Shape 85"/>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SzPct val="100000"/>
              <a:defRPr sz="1200">
                <a:solidFill>
                  <a:schemeClr val="lt1"/>
                </a:solidFill>
              </a:defRPr>
            </a:lvl1pPr>
            <a:lvl2pPr lvl="1" rtl="0">
              <a:spcBef>
                <a:spcPts val="0"/>
              </a:spcBef>
              <a:buClr>
                <a:schemeClr val="lt1"/>
              </a:buClr>
              <a:buSzPct val="100000"/>
              <a:defRPr sz="1200">
                <a:solidFill>
                  <a:schemeClr val="lt1"/>
                </a:solidFill>
              </a:defRPr>
            </a:lvl2pPr>
            <a:lvl3pPr lvl="2" rtl="0">
              <a:spcBef>
                <a:spcPts val="0"/>
              </a:spcBef>
              <a:buClr>
                <a:schemeClr val="lt1"/>
              </a:buClr>
              <a:buSzPct val="100000"/>
              <a:defRPr sz="1200">
                <a:solidFill>
                  <a:schemeClr val="lt1"/>
                </a:solidFill>
              </a:defRPr>
            </a:lvl3pPr>
            <a:lvl4pPr lvl="3" rtl="0">
              <a:spcBef>
                <a:spcPts val="0"/>
              </a:spcBef>
              <a:buClr>
                <a:schemeClr val="lt1"/>
              </a:buClr>
              <a:buSzPct val="100000"/>
              <a:defRPr sz="1200">
                <a:solidFill>
                  <a:schemeClr val="lt1"/>
                </a:solidFill>
              </a:defRPr>
            </a:lvl4pPr>
            <a:lvl5pPr lvl="4" rtl="0">
              <a:spcBef>
                <a:spcPts val="0"/>
              </a:spcBef>
              <a:buClr>
                <a:schemeClr val="lt1"/>
              </a:buClr>
              <a:buSzPct val="100000"/>
              <a:defRPr sz="1200">
                <a:solidFill>
                  <a:schemeClr val="lt1"/>
                </a:solidFill>
              </a:defRPr>
            </a:lvl5pPr>
            <a:lvl6pPr lvl="5" rtl="0">
              <a:spcBef>
                <a:spcPts val="0"/>
              </a:spcBef>
              <a:buClr>
                <a:schemeClr val="lt1"/>
              </a:buClr>
              <a:buSzPct val="100000"/>
              <a:defRPr sz="1200">
                <a:solidFill>
                  <a:schemeClr val="lt1"/>
                </a:solidFill>
              </a:defRPr>
            </a:lvl6pPr>
            <a:lvl7pPr lvl="6" rtl="0">
              <a:spcBef>
                <a:spcPts val="0"/>
              </a:spcBef>
              <a:buClr>
                <a:schemeClr val="lt1"/>
              </a:buClr>
              <a:buSzPct val="100000"/>
              <a:defRPr sz="1200">
                <a:solidFill>
                  <a:schemeClr val="lt1"/>
                </a:solidFill>
              </a:defRPr>
            </a:lvl7pPr>
            <a:lvl8pPr lvl="7" rtl="0">
              <a:spcBef>
                <a:spcPts val="0"/>
              </a:spcBef>
              <a:buClr>
                <a:schemeClr val="lt1"/>
              </a:buClr>
              <a:buSzPct val="100000"/>
              <a:defRPr sz="1200">
                <a:solidFill>
                  <a:schemeClr val="lt1"/>
                </a:solidFill>
              </a:defRPr>
            </a:lvl8pPr>
            <a:lvl9pPr lvl="8" rtl="0">
              <a:spcBef>
                <a:spcPts val="0"/>
              </a:spcBef>
              <a:buClr>
                <a:schemeClr val="lt1"/>
              </a:buClr>
              <a:buSzPct val="100000"/>
              <a:defRPr sz="1200">
                <a:solidFill>
                  <a:schemeClr val="lt1"/>
                </a:solidFill>
              </a:defRPr>
            </a:lvl9pPr>
          </a:lstStyle>
          <a:p>
            <a:endParaRPr/>
          </a:p>
        </p:txBody>
      </p:sp>
      <p:sp>
        <p:nvSpPr>
          <p:cNvPr id="86" name="Shape 8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sp>
        <p:nvSpPr>
          <p:cNvPr id="89" name="Shape 89"/>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0"/>
        <p:cNvGrpSpPr/>
        <p:nvPr/>
      </p:nvGrpSpPr>
      <p:grpSpPr>
        <a:xfrm>
          <a:off x="0" y="0"/>
          <a:ext cx="0" cy="0"/>
          <a:chOff x="0" y="0"/>
          <a:chExt cx="0" cy="0"/>
        </a:xfrm>
      </p:grpSpPr>
      <p:sp>
        <p:nvSpPr>
          <p:cNvPr id="91" name="Shape 91"/>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chemeClr val="dk2"/>
              </a:buClr>
              <a:buSzPct val="100000"/>
              <a:defRPr sz="4200">
                <a:solidFill>
                  <a:schemeClr val="dk2"/>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94" name="Shape 94"/>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95" name="Shape 95"/>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96" name="Shape 9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7"/>
        <p:cNvGrpSpPr/>
        <p:nvPr/>
      </p:nvGrpSpPr>
      <p:grpSpPr>
        <a:xfrm>
          <a:off x="0" y="0"/>
          <a:ext cx="0" cy="0"/>
          <a:chOff x="0" y="0"/>
          <a:chExt cx="0" cy="0"/>
        </a:xfrm>
      </p:grpSpPr>
      <p:sp>
        <p:nvSpPr>
          <p:cNvPr id="98" name="Shape 98"/>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0" name="Shape 100"/>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101" name="Shape 10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rtl="0">
              <a:spcBef>
                <a:spcPts val="0"/>
              </a:spcBef>
              <a:buClr>
                <a:schemeClr val="dk2"/>
              </a:buClr>
              <a:buSzPct val="100000"/>
              <a:defRPr sz="12000">
                <a:solidFill>
                  <a:schemeClr val="dk2"/>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104" name="Shape 104"/>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05" name="Shape 10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rtl="0">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intent/tweet?url=http://pewrsr.ch/1NF3kbK&amp;text=25%25%20of%20smartphone%20owners%20use%20their%20phone%20to%20get%20public%20transit%20information;%2010%25%20do%20so%20frequently."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Shape 112"/>
          <p:cNvPicPr preferRelativeResize="0"/>
          <p:nvPr/>
        </p:nvPicPr>
        <p:blipFill>
          <a:blip r:embed="rId3">
            <a:alphaModFix amt="42000"/>
          </a:blip>
          <a:stretch>
            <a:fillRect/>
          </a:stretch>
        </p:blipFill>
        <p:spPr>
          <a:xfrm>
            <a:off x="0" y="0"/>
            <a:ext cx="9144000" cy="5143500"/>
          </a:xfrm>
          <a:prstGeom prst="rect">
            <a:avLst/>
          </a:prstGeom>
          <a:noFill/>
          <a:ln>
            <a:noFill/>
          </a:ln>
        </p:spPr>
      </p:pic>
      <p:pic>
        <p:nvPicPr>
          <p:cNvPr id="113" name="Shape 113" descr="2000px-PATH.svg.png"/>
          <p:cNvPicPr preferRelativeResize="0"/>
          <p:nvPr/>
        </p:nvPicPr>
        <p:blipFill>
          <a:blip r:embed="rId4">
            <a:alphaModFix/>
          </a:blip>
          <a:stretch>
            <a:fillRect/>
          </a:stretch>
        </p:blipFill>
        <p:spPr>
          <a:xfrm>
            <a:off x="2760650" y="1638900"/>
            <a:ext cx="3622700" cy="1865675"/>
          </a:xfrm>
          <a:prstGeom prst="rect">
            <a:avLst/>
          </a:prstGeom>
          <a:noFill/>
          <a:ln>
            <a:noFill/>
          </a:ln>
        </p:spPr>
      </p:pic>
      <p:sp>
        <p:nvSpPr>
          <p:cNvPr id="114" name="Shape 114"/>
          <p:cNvSpPr txBox="1"/>
          <p:nvPr/>
        </p:nvSpPr>
        <p:spPr>
          <a:xfrm>
            <a:off x="1203450" y="3799175"/>
            <a:ext cx="6737100" cy="932100"/>
          </a:xfrm>
          <a:prstGeom prst="rect">
            <a:avLst/>
          </a:prstGeom>
          <a:noFill/>
          <a:ln>
            <a:noFill/>
          </a:ln>
        </p:spPr>
        <p:txBody>
          <a:bodyPr lIns="91425" tIns="91425" rIns="91425" bIns="91425" anchor="ctr" anchorCtr="0">
            <a:noAutofit/>
          </a:bodyPr>
          <a:lstStyle/>
          <a:p>
            <a:pPr lvl="0" algn="ctr" rtl="0">
              <a:spcBef>
                <a:spcPts val="0"/>
              </a:spcBef>
              <a:buNone/>
            </a:pPr>
            <a:r>
              <a:rPr lang="en" sz="3600">
                <a:solidFill>
                  <a:srgbClr val="666666"/>
                </a:solidFill>
                <a:latin typeface="Proxima Nova"/>
                <a:ea typeface="Proxima Nova"/>
                <a:cs typeface="Proxima Nova"/>
                <a:sym typeface="Proxima Nova"/>
              </a:rPr>
              <a:t>Mobile 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Market Analysis</a:t>
            </a:r>
          </a:p>
        </p:txBody>
      </p:sp>
      <p:sp>
        <p:nvSpPr>
          <p:cNvPr id="193" name="Shape 19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PATH’s annual ride volume, as of 2016, is approximately 100 million, and is projected to grow.</a:t>
            </a:r>
          </a:p>
          <a:p>
            <a:pPr marL="457200" lvl="0" indent="-228600" rtl="0">
              <a:spcBef>
                <a:spcPts val="0"/>
              </a:spcBef>
              <a:buChar char="●"/>
            </a:pPr>
            <a:r>
              <a:rPr lang="en" dirty="0"/>
              <a:t>Smartphones make up 79.3% of the mobile phone market.</a:t>
            </a:r>
          </a:p>
          <a:p>
            <a:pPr marL="457200" marR="12700" lvl="0" indent="-228600" rtl="0">
              <a:lnSpc>
                <a:spcPct val="160000"/>
              </a:lnSpc>
              <a:spcBef>
                <a:spcPts val="0"/>
              </a:spcBef>
              <a:spcAft>
                <a:spcPts val="800"/>
              </a:spcAft>
              <a:buChar char="●"/>
            </a:pPr>
            <a:r>
              <a:rPr lang="en" dirty="0"/>
              <a:t>25% </a:t>
            </a:r>
            <a:r>
              <a:rPr lang="en" dirty="0">
                <a:hlinkClick r:id="rId3"/>
              </a:rPr>
              <a:t>use their phone at least occasionally to get public transit information, with 10% doing this “frequently.”*</a:t>
            </a:r>
          </a:p>
        </p:txBody>
      </p:sp>
      <p:sp>
        <p:nvSpPr>
          <p:cNvPr id="194" name="Shape 194"/>
          <p:cNvSpPr txBox="1"/>
          <p:nvPr/>
        </p:nvSpPr>
        <p:spPr>
          <a:xfrm>
            <a:off x="225525" y="4568875"/>
            <a:ext cx="8042700" cy="351300"/>
          </a:xfrm>
          <a:prstGeom prst="rect">
            <a:avLst/>
          </a:prstGeom>
          <a:noFill/>
          <a:ln>
            <a:noFill/>
          </a:ln>
        </p:spPr>
        <p:txBody>
          <a:bodyPr lIns="91425" tIns="91425" rIns="91425" bIns="91425" anchor="ctr" anchorCtr="0">
            <a:noAutofit/>
          </a:bodyPr>
          <a:lstStyle/>
          <a:p>
            <a:pPr lvl="0" rtl="0">
              <a:spcBef>
                <a:spcPts val="0"/>
              </a:spcBef>
              <a:buNone/>
            </a:pPr>
            <a:r>
              <a:rPr lang="en"/>
              <a:t>*http://www.pewinternet.org/2015/04/01/us-smartphone-use-in-2015/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Target Market</a:t>
            </a:r>
          </a:p>
        </p:txBody>
      </p:sp>
      <p:pic>
        <p:nvPicPr>
          <p:cNvPr id="200" name="Shape 200"/>
          <p:cNvPicPr preferRelativeResize="0"/>
          <p:nvPr/>
        </p:nvPicPr>
        <p:blipFill>
          <a:blip r:embed="rId3">
            <a:alphaModFix/>
          </a:blip>
          <a:stretch>
            <a:fillRect/>
          </a:stretch>
        </p:blipFill>
        <p:spPr>
          <a:xfrm>
            <a:off x="867779" y="1549904"/>
            <a:ext cx="3603399" cy="2397899"/>
          </a:xfrm>
          <a:prstGeom prst="rect">
            <a:avLst/>
          </a:prstGeom>
          <a:noFill/>
          <a:ln>
            <a:noFill/>
          </a:ln>
        </p:spPr>
      </p:pic>
      <p:sp>
        <p:nvSpPr>
          <p:cNvPr id="201" name="Shape 201"/>
          <p:cNvSpPr txBox="1"/>
          <p:nvPr/>
        </p:nvSpPr>
        <p:spPr>
          <a:xfrm>
            <a:off x="5089875" y="1549900"/>
            <a:ext cx="3371700" cy="22335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rPr>
              <a:t>Average PATH ridership during peak commuting hours is 100,000 (morning and night), with daily ridership at 278,000</a:t>
            </a:r>
          </a:p>
          <a:p>
            <a:pPr lvl="0">
              <a:spcBef>
                <a:spcPts val="0"/>
              </a:spcBef>
              <a:buNone/>
            </a:pPr>
            <a:endParaRPr/>
          </a:p>
        </p:txBody>
      </p:sp>
      <p:sp>
        <p:nvSpPr>
          <p:cNvPr id="202" name="Shape 202"/>
          <p:cNvSpPr txBox="1"/>
          <p:nvPr/>
        </p:nvSpPr>
        <p:spPr>
          <a:xfrm>
            <a:off x="977200" y="4151825"/>
            <a:ext cx="3103200" cy="322200"/>
          </a:xfrm>
          <a:prstGeom prst="rect">
            <a:avLst/>
          </a:prstGeom>
          <a:noFill/>
          <a:ln>
            <a:noFill/>
          </a:ln>
        </p:spPr>
        <p:txBody>
          <a:bodyPr lIns="91425" tIns="91425" rIns="91425" bIns="91425" anchor="t" anchorCtr="0">
            <a:noAutofit/>
          </a:bodyPr>
          <a:lstStyle/>
          <a:p>
            <a:pPr lvl="0" algn="ctr">
              <a:spcBef>
                <a:spcPts val="0"/>
              </a:spcBef>
              <a:buNone/>
            </a:pPr>
            <a:r>
              <a:rPr lang="en">
                <a:solidFill>
                  <a:schemeClr val="dk2"/>
                </a:solidFill>
              </a:rPr>
              <a:t>COMMUTERS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Value Proposition</a:t>
            </a:r>
          </a:p>
        </p:txBody>
      </p:sp>
      <p:sp>
        <p:nvSpPr>
          <p:cNvPr id="208" name="Shape 20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a:t>Provide real time alerts, schedules, and map in an all-in-one, easy-to-access mobile app</a:t>
            </a:r>
            <a:br>
              <a:rPr lang="en"/>
            </a:br>
            <a:endParaRPr lang="en"/>
          </a:p>
          <a:p>
            <a:pPr marL="457200" lvl="0" indent="-228600" rtl="0">
              <a:spcBef>
                <a:spcPts val="0"/>
              </a:spcBef>
              <a:buChar char="●"/>
            </a:pPr>
            <a:r>
              <a:rPr lang="en"/>
              <a:t>No other 3rd party app can offer real time alerts, since they cannot access the PA’s official RSS feed - we can.</a:t>
            </a:r>
            <a:br>
              <a:rPr lang="en"/>
            </a:br>
            <a:endParaRPr lang="en"/>
          </a:p>
          <a:p>
            <a:pPr marL="457200" lvl="0" indent="-228600" rtl="0">
              <a:spcBef>
                <a:spcPts val="0"/>
              </a:spcBef>
              <a:buChar char="●"/>
            </a:pPr>
            <a:r>
              <a:rPr lang="en"/>
              <a:t>Allows PATH to consolidate communications into one channel, to remove redundancy, improve efficiency, and thus reduce cost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800"/>
              <a:t>Revenue Model</a:t>
            </a:r>
          </a:p>
        </p:txBody>
      </p:sp>
      <p:sp>
        <p:nvSpPr>
          <p:cNvPr id="214" name="Shape 214"/>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rtl="0">
              <a:spcBef>
                <a:spcPts val="0"/>
              </a:spcBef>
              <a:buNone/>
            </a:pPr>
            <a:r>
              <a:rPr lang="en" sz="1800">
                <a:solidFill>
                  <a:srgbClr val="FFFFFF"/>
                </a:solidFill>
                <a:latin typeface="Arial"/>
                <a:ea typeface="Arial"/>
                <a:cs typeface="Arial"/>
                <a:sym typeface="Arial"/>
              </a:rPr>
              <a:t>The PATH app will initially earn revenue through advertising.</a:t>
            </a:r>
          </a:p>
        </p:txBody>
      </p:sp>
      <p:sp>
        <p:nvSpPr>
          <p:cNvPr id="215" name="Shape 215"/>
          <p:cNvSpPr txBox="1"/>
          <p:nvPr/>
        </p:nvSpPr>
        <p:spPr>
          <a:xfrm>
            <a:off x="3814125" y="537400"/>
            <a:ext cx="4944000" cy="4251600"/>
          </a:xfrm>
          <a:prstGeom prst="rect">
            <a:avLst/>
          </a:prstGeom>
          <a:noFill/>
          <a:ln>
            <a:noFill/>
          </a:ln>
        </p:spPr>
        <p:txBody>
          <a:bodyPr lIns="91425" tIns="91425" rIns="91425" bIns="91425" anchor="t" anchorCtr="0">
            <a:noAutofit/>
          </a:bodyPr>
          <a:lstStyle/>
          <a:p>
            <a:pPr marL="457200" lvl="0" indent="-381000" rtl="0">
              <a:spcBef>
                <a:spcPts val="0"/>
              </a:spcBef>
              <a:buClr>
                <a:schemeClr val="lt2"/>
              </a:buClr>
              <a:buSzPct val="100000"/>
              <a:buChar char="●"/>
            </a:pPr>
            <a:r>
              <a:rPr lang="en" sz="2400">
                <a:solidFill>
                  <a:schemeClr val="lt2"/>
                </a:solidFill>
              </a:rPr>
              <a:t>Partner with </a:t>
            </a:r>
            <a:r>
              <a:rPr lang="en" sz="2400" b="1">
                <a:solidFill>
                  <a:schemeClr val="lt2"/>
                </a:solidFill>
              </a:rPr>
              <a:t>xAd</a:t>
            </a:r>
            <a:r>
              <a:rPr lang="en" sz="2400">
                <a:solidFill>
                  <a:schemeClr val="lt2"/>
                </a:solidFill>
              </a:rPr>
              <a:t>, or a similar location-based advertising company, who can generate CPM of $30 on average.</a:t>
            </a:r>
            <a:br>
              <a:rPr lang="en" sz="2400">
                <a:solidFill>
                  <a:schemeClr val="lt2"/>
                </a:solidFill>
              </a:rPr>
            </a:br>
            <a:endParaRPr lang="en" sz="2400">
              <a:solidFill>
                <a:schemeClr val="lt2"/>
              </a:solidFill>
            </a:endParaRPr>
          </a:p>
          <a:p>
            <a:pPr marL="457200" lvl="0" indent="-381000" rtl="0">
              <a:spcBef>
                <a:spcPts val="0"/>
              </a:spcBef>
              <a:buClr>
                <a:schemeClr val="lt2"/>
              </a:buClr>
              <a:buSzPct val="100000"/>
              <a:buChar char="●"/>
            </a:pPr>
            <a:r>
              <a:rPr lang="en" sz="2400">
                <a:solidFill>
                  <a:schemeClr val="lt2"/>
                </a:solidFill>
              </a:rPr>
              <a:t>Assuming 10% of PATH’s 100 million annual riders sign up in the first year, annual ad revenues will start at $200,000, growing to $1.8 million by 2020 with adoption growth.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800"/>
              <a:t>Revenue Model</a:t>
            </a:r>
          </a:p>
        </p:txBody>
      </p:sp>
      <p:sp>
        <p:nvSpPr>
          <p:cNvPr id="221" name="Shape 221"/>
          <p:cNvSpPr txBox="1">
            <a:spLocks noGrp="1"/>
          </p:cNvSpPr>
          <p:nvPr>
            <p:ph type="body" idx="1"/>
          </p:nvPr>
        </p:nvSpPr>
        <p:spPr>
          <a:xfrm>
            <a:off x="226075" y="1465800"/>
            <a:ext cx="2808000" cy="3163500"/>
          </a:xfrm>
          <a:prstGeom prst="rect">
            <a:avLst/>
          </a:prstGeom>
        </p:spPr>
        <p:txBody>
          <a:bodyPr lIns="91425" tIns="91425" rIns="91425" bIns="91425" anchor="t" anchorCtr="0">
            <a:noAutofit/>
          </a:bodyPr>
          <a:lstStyle/>
          <a:p>
            <a:pPr lvl="0" rtl="0">
              <a:spcBef>
                <a:spcPts val="0"/>
              </a:spcBef>
              <a:buNone/>
            </a:pPr>
            <a:r>
              <a:rPr lang="en" sz="1800">
                <a:solidFill>
                  <a:srgbClr val="FFFFFF"/>
                </a:solidFill>
                <a:latin typeface="Arial"/>
                <a:ea typeface="Arial"/>
                <a:cs typeface="Arial"/>
                <a:sym typeface="Arial"/>
              </a:rPr>
              <a:t>The PATH app will initially earn revenue through advertising.</a:t>
            </a:r>
          </a:p>
        </p:txBody>
      </p:sp>
      <p:pic>
        <p:nvPicPr>
          <p:cNvPr id="222" name="Shape 222"/>
          <p:cNvPicPr preferRelativeResize="0"/>
          <p:nvPr/>
        </p:nvPicPr>
        <p:blipFill>
          <a:blip r:embed="rId3">
            <a:alphaModFix/>
          </a:blip>
          <a:stretch>
            <a:fillRect/>
          </a:stretch>
        </p:blipFill>
        <p:spPr>
          <a:xfrm>
            <a:off x="3763600" y="600787"/>
            <a:ext cx="4901779" cy="3798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800"/>
              <a:t>Revenue Model</a:t>
            </a:r>
          </a:p>
        </p:txBody>
      </p:sp>
      <p:sp>
        <p:nvSpPr>
          <p:cNvPr id="228" name="Shape 228"/>
          <p:cNvSpPr txBox="1">
            <a:spLocks noGrp="1"/>
          </p:cNvSpPr>
          <p:nvPr>
            <p:ph type="body" idx="1"/>
          </p:nvPr>
        </p:nvSpPr>
        <p:spPr>
          <a:xfrm>
            <a:off x="226075" y="1516425"/>
            <a:ext cx="2808000" cy="3163500"/>
          </a:xfrm>
          <a:prstGeom prst="rect">
            <a:avLst/>
          </a:prstGeom>
        </p:spPr>
        <p:txBody>
          <a:bodyPr lIns="91425" tIns="91425" rIns="91425" bIns="91425" anchor="t" anchorCtr="0">
            <a:noAutofit/>
          </a:bodyPr>
          <a:lstStyle/>
          <a:p>
            <a:pPr lvl="0" rtl="0">
              <a:spcBef>
                <a:spcPts val="0"/>
              </a:spcBef>
              <a:buNone/>
            </a:pPr>
            <a:r>
              <a:rPr lang="en" sz="1800">
                <a:solidFill>
                  <a:srgbClr val="FFFFFF"/>
                </a:solidFill>
                <a:latin typeface="Arial"/>
                <a:ea typeface="Arial"/>
                <a:cs typeface="Arial"/>
                <a:sym typeface="Arial"/>
              </a:rPr>
              <a:t>If the Port Authority successfully layers on </a:t>
            </a:r>
            <a:r>
              <a:rPr lang="en" sz="1800" b="1">
                <a:solidFill>
                  <a:srgbClr val="FFFFFF"/>
                </a:solidFill>
                <a:latin typeface="Arial"/>
                <a:ea typeface="Arial"/>
                <a:cs typeface="Arial"/>
                <a:sym typeface="Arial"/>
              </a:rPr>
              <a:t>mobile payments</a:t>
            </a:r>
            <a:r>
              <a:rPr lang="en" sz="1800">
                <a:solidFill>
                  <a:srgbClr val="FFFFFF"/>
                </a:solidFill>
                <a:latin typeface="Arial"/>
                <a:ea typeface="Arial"/>
                <a:cs typeface="Arial"/>
                <a:sym typeface="Arial"/>
              </a:rPr>
              <a:t>, yields on fare collections increase by a minimum of </a:t>
            </a:r>
            <a:r>
              <a:rPr lang="en" sz="1800" b="1">
                <a:solidFill>
                  <a:srgbClr val="FFFFFF"/>
                </a:solidFill>
                <a:latin typeface="Arial"/>
                <a:ea typeface="Arial"/>
                <a:cs typeface="Arial"/>
                <a:sym typeface="Arial"/>
              </a:rPr>
              <a:t>$.16 a sale,</a:t>
            </a:r>
            <a:r>
              <a:rPr lang="en" sz="1800">
                <a:solidFill>
                  <a:srgbClr val="FFFFFF"/>
                </a:solidFill>
                <a:latin typeface="Arial"/>
                <a:ea typeface="Arial"/>
                <a:cs typeface="Arial"/>
                <a:sym typeface="Arial"/>
              </a:rPr>
              <a:t> based on a prior study.</a:t>
            </a:r>
          </a:p>
        </p:txBody>
      </p:sp>
      <p:pic>
        <p:nvPicPr>
          <p:cNvPr id="229" name="Shape 229"/>
          <p:cNvPicPr preferRelativeResize="0"/>
          <p:nvPr/>
        </p:nvPicPr>
        <p:blipFill>
          <a:blip r:embed="rId3">
            <a:alphaModFix/>
          </a:blip>
          <a:stretch>
            <a:fillRect/>
          </a:stretch>
        </p:blipFill>
        <p:spPr>
          <a:xfrm>
            <a:off x="3945848" y="256550"/>
            <a:ext cx="4762096" cy="3970649"/>
          </a:xfrm>
          <a:prstGeom prst="rect">
            <a:avLst/>
          </a:prstGeom>
          <a:noFill/>
          <a:ln>
            <a:noFill/>
          </a:ln>
        </p:spPr>
      </p:pic>
      <p:sp>
        <p:nvSpPr>
          <p:cNvPr id="230" name="Shape 230"/>
          <p:cNvSpPr txBox="1"/>
          <p:nvPr/>
        </p:nvSpPr>
        <p:spPr>
          <a:xfrm>
            <a:off x="3736125" y="4455000"/>
            <a:ext cx="5265000" cy="546600"/>
          </a:xfrm>
          <a:prstGeom prst="rect">
            <a:avLst/>
          </a:prstGeom>
          <a:noFill/>
          <a:ln>
            <a:noFill/>
          </a:ln>
        </p:spPr>
        <p:txBody>
          <a:bodyPr lIns="91425" tIns="91425" rIns="91425" bIns="91425" anchor="t" anchorCtr="0">
            <a:noAutofit/>
          </a:bodyPr>
          <a:lstStyle/>
          <a:p>
            <a:pPr lvl="0">
              <a:spcBef>
                <a:spcPts val="0"/>
              </a:spcBef>
              <a:buNone/>
            </a:pPr>
            <a:r>
              <a:rPr lang="en"/>
              <a:t>Incremental revenues of $14 million by 2019, assuming 50% adoption.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800"/>
              <a:t>Launch Strategy</a:t>
            </a:r>
          </a:p>
        </p:txBody>
      </p:sp>
      <p:sp>
        <p:nvSpPr>
          <p:cNvPr id="236" name="Shape 236"/>
          <p:cNvSpPr txBox="1">
            <a:spLocks noGrp="1"/>
          </p:cNvSpPr>
          <p:nvPr>
            <p:ph type="body" idx="1"/>
          </p:nvPr>
        </p:nvSpPr>
        <p:spPr>
          <a:xfrm>
            <a:off x="226075" y="1516425"/>
            <a:ext cx="2808000" cy="3163500"/>
          </a:xfrm>
          <a:prstGeom prst="rect">
            <a:avLst/>
          </a:prstGeom>
        </p:spPr>
        <p:txBody>
          <a:bodyPr lIns="91425" tIns="91425" rIns="91425" bIns="91425" anchor="t" anchorCtr="0">
            <a:noAutofit/>
          </a:bodyPr>
          <a:lstStyle/>
          <a:p>
            <a:pPr lvl="0" rtl="0">
              <a:spcBef>
                <a:spcPts val="0"/>
              </a:spcBef>
              <a:buNone/>
            </a:pPr>
            <a:r>
              <a:rPr lang="en" sz="1800">
                <a:solidFill>
                  <a:srgbClr val="FFFFFF"/>
                </a:solidFill>
                <a:latin typeface="Arial"/>
                <a:ea typeface="Arial"/>
                <a:cs typeface="Arial"/>
                <a:sym typeface="Arial"/>
              </a:rPr>
              <a:t>The Port Authority can advertise throughout its own stations and train cars for free, via its contract with JCDecaux.</a:t>
            </a:r>
          </a:p>
        </p:txBody>
      </p:sp>
      <p:pic>
        <p:nvPicPr>
          <p:cNvPr id="237" name="Shape 237"/>
          <p:cNvPicPr preferRelativeResize="0"/>
          <p:nvPr/>
        </p:nvPicPr>
        <p:blipFill rotWithShape="1">
          <a:blip r:embed="rId3">
            <a:alphaModFix/>
          </a:blip>
          <a:srcRect r="882" b="9412"/>
          <a:stretch/>
        </p:blipFill>
        <p:spPr>
          <a:xfrm>
            <a:off x="5921350" y="234249"/>
            <a:ext cx="2857026" cy="1920200"/>
          </a:xfrm>
          <a:prstGeom prst="rect">
            <a:avLst/>
          </a:prstGeom>
          <a:noFill/>
          <a:ln>
            <a:noFill/>
          </a:ln>
        </p:spPr>
      </p:pic>
      <p:sp>
        <p:nvSpPr>
          <p:cNvPr id="238" name="Shape 238"/>
          <p:cNvSpPr txBox="1"/>
          <p:nvPr/>
        </p:nvSpPr>
        <p:spPr>
          <a:xfrm>
            <a:off x="4045200" y="542750"/>
            <a:ext cx="1579500" cy="693600"/>
          </a:xfrm>
          <a:prstGeom prst="rect">
            <a:avLst/>
          </a:prstGeom>
          <a:noFill/>
          <a:ln>
            <a:noFill/>
          </a:ln>
        </p:spPr>
        <p:txBody>
          <a:bodyPr lIns="91425" tIns="91425" rIns="91425" bIns="91425" anchor="t" anchorCtr="0">
            <a:noAutofit/>
          </a:bodyPr>
          <a:lstStyle/>
          <a:p>
            <a:pPr lvl="0">
              <a:spcBef>
                <a:spcPts val="0"/>
              </a:spcBef>
              <a:buNone/>
            </a:pPr>
            <a:r>
              <a:rPr lang="en" sz="2400">
                <a:solidFill>
                  <a:schemeClr val="dk2"/>
                </a:solidFill>
              </a:rPr>
              <a:t>Station Posters</a:t>
            </a:r>
          </a:p>
        </p:txBody>
      </p:sp>
      <p:pic>
        <p:nvPicPr>
          <p:cNvPr id="239" name="Shape 239"/>
          <p:cNvPicPr preferRelativeResize="0"/>
          <p:nvPr/>
        </p:nvPicPr>
        <p:blipFill>
          <a:blip r:embed="rId4">
            <a:alphaModFix/>
          </a:blip>
          <a:stretch>
            <a:fillRect/>
          </a:stretch>
        </p:blipFill>
        <p:spPr>
          <a:xfrm>
            <a:off x="3268000" y="2587200"/>
            <a:ext cx="5805124" cy="2540483"/>
          </a:xfrm>
          <a:prstGeom prst="rect">
            <a:avLst/>
          </a:prstGeom>
          <a:noFill/>
          <a:ln>
            <a:noFill/>
          </a:ln>
        </p:spPr>
      </p:pic>
      <p:cxnSp>
        <p:nvCxnSpPr>
          <p:cNvPr id="240" name="Shape 240"/>
          <p:cNvCxnSpPr>
            <a:endCxn id="237" idx="1"/>
          </p:cNvCxnSpPr>
          <p:nvPr/>
        </p:nvCxnSpPr>
        <p:spPr>
          <a:xfrm>
            <a:off x="5319850" y="1194350"/>
            <a:ext cx="601500" cy="0"/>
          </a:xfrm>
          <a:prstGeom prst="straightConnector1">
            <a:avLst/>
          </a:prstGeom>
          <a:noFill/>
          <a:ln w="9525" cap="flat" cmpd="sng">
            <a:solidFill>
              <a:schemeClr val="dk2"/>
            </a:solidFill>
            <a:prstDash val="solid"/>
            <a:round/>
            <a:headEnd type="none" w="lg" len="lg"/>
            <a:tailEnd type="none" w="lg" len="lg"/>
          </a:ln>
        </p:spPr>
      </p:cxnSp>
      <p:sp>
        <p:nvSpPr>
          <p:cNvPr id="241" name="Shape 241"/>
          <p:cNvSpPr txBox="1"/>
          <p:nvPr/>
        </p:nvSpPr>
        <p:spPr>
          <a:xfrm>
            <a:off x="3519000" y="1758275"/>
            <a:ext cx="1579500" cy="693600"/>
          </a:xfrm>
          <a:prstGeom prst="rect">
            <a:avLst/>
          </a:prstGeom>
          <a:noFill/>
          <a:ln>
            <a:noFill/>
          </a:ln>
        </p:spPr>
        <p:txBody>
          <a:bodyPr lIns="91425" tIns="91425" rIns="91425" bIns="91425" anchor="t" anchorCtr="0">
            <a:noAutofit/>
          </a:bodyPr>
          <a:lstStyle/>
          <a:p>
            <a:pPr lvl="0" rtl="0">
              <a:spcBef>
                <a:spcPts val="0"/>
              </a:spcBef>
              <a:buNone/>
            </a:pPr>
            <a:r>
              <a:rPr lang="en" sz="2400">
                <a:solidFill>
                  <a:schemeClr val="dk2"/>
                </a:solidFill>
              </a:rPr>
              <a:t>Train Posters</a:t>
            </a:r>
          </a:p>
        </p:txBody>
      </p:sp>
      <p:cxnSp>
        <p:nvCxnSpPr>
          <p:cNvPr id="242" name="Shape 242"/>
          <p:cNvCxnSpPr/>
          <p:nvPr/>
        </p:nvCxnSpPr>
        <p:spPr>
          <a:xfrm>
            <a:off x="4717362" y="2409900"/>
            <a:ext cx="1072200" cy="558300"/>
          </a:xfrm>
          <a:prstGeom prst="bentConnector3">
            <a:avLst>
              <a:gd name="adj1" fmla="val 99586"/>
            </a:avLst>
          </a:prstGeom>
          <a:noFill/>
          <a:ln w="9525" cap="flat" cmpd="sng">
            <a:solidFill>
              <a:schemeClr val="dk2"/>
            </a:solidFill>
            <a:prstDash val="solid"/>
            <a:round/>
            <a:headEnd type="none" w="lg" len="lg"/>
            <a:tailEnd type="none" w="lg" len="lg"/>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226077" y="357800"/>
            <a:ext cx="2808000" cy="953400"/>
          </a:xfrm>
          <a:prstGeom prst="rect">
            <a:avLst/>
          </a:prstGeom>
        </p:spPr>
        <p:txBody>
          <a:bodyPr lIns="91425" tIns="91425" rIns="91425" bIns="91425" anchor="b" anchorCtr="0">
            <a:noAutofit/>
          </a:bodyPr>
          <a:lstStyle/>
          <a:p>
            <a:pPr lvl="0" rtl="0">
              <a:spcBef>
                <a:spcPts val="0"/>
              </a:spcBef>
              <a:buNone/>
            </a:pPr>
            <a:r>
              <a:rPr lang="en" sz="2800"/>
              <a:t>Launch Strategy</a:t>
            </a:r>
          </a:p>
        </p:txBody>
      </p:sp>
      <p:sp>
        <p:nvSpPr>
          <p:cNvPr id="248" name="Shape 248"/>
          <p:cNvSpPr txBox="1">
            <a:spLocks noGrp="1"/>
          </p:cNvSpPr>
          <p:nvPr>
            <p:ph type="body" idx="1"/>
          </p:nvPr>
        </p:nvSpPr>
        <p:spPr>
          <a:xfrm>
            <a:off x="226075" y="1516425"/>
            <a:ext cx="2808000" cy="3163500"/>
          </a:xfrm>
          <a:prstGeom prst="rect">
            <a:avLst/>
          </a:prstGeom>
        </p:spPr>
        <p:txBody>
          <a:bodyPr lIns="91425" tIns="91425" rIns="91425" bIns="91425" anchor="t" anchorCtr="0">
            <a:noAutofit/>
          </a:bodyPr>
          <a:lstStyle/>
          <a:p>
            <a:pPr lvl="0" rtl="0">
              <a:spcBef>
                <a:spcPts val="0"/>
              </a:spcBef>
              <a:buNone/>
            </a:pPr>
            <a:r>
              <a:rPr lang="en" sz="1800" b="1">
                <a:solidFill>
                  <a:srgbClr val="FFFFFF"/>
                </a:solidFill>
                <a:latin typeface="Arial"/>
                <a:ea typeface="Arial"/>
                <a:cs typeface="Arial"/>
                <a:sym typeface="Arial"/>
              </a:rPr>
              <a:t>Social media </a:t>
            </a:r>
            <a:r>
              <a:rPr lang="en" sz="1800">
                <a:solidFill>
                  <a:srgbClr val="FFFFFF"/>
                </a:solidFill>
                <a:latin typeface="Arial"/>
                <a:ea typeface="Arial"/>
                <a:cs typeface="Arial"/>
                <a:sym typeface="Arial"/>
              </a:rPr>
              <a:t>will also play a part in getting the word out.</a:t>
            </a:r>
          </a:p>
        </p:txBody>
      </p:sp>
      <p:pic>
        <p:nvPicPr>
          <p:cNvPr id="249" name="Shape 249"/>
          <p:cNvPicPr preferRelativeResize="0"/>
          <p:nvPr/>
        </p:nvPicPr>
        <p:blipFill>
          <a:blip r:embed="rId3">
            <a:alphaModFix/>
          </a:blip>
          <a:stretch>
            <a:fillRect/>
          </a:stretch>
        </p:blipFill>
        <p:spPr>
          <a:xfrm>
            <a:off x="3752950" y="496124"/>
            <a:ext cx="2254699" cy="4008975"/>
          </a:xfrm>
          <a:prstGeom prst="rect">
            <a:avLst/>
          </a:prstGeom>
          <a:noFill/>
          <a:ln w="9525" cap="flat" cmpd="sng">
            <a:solidFill>
              <a:srgbClr val="666666"/>
            </a:solidFill>
            <a:prstDash val="solid"/>
            <a:round/>
            <a:headEnd type="none" w="med" len="med"/>
            <a:tailEnd type="none" w="med" len="med"/>
          </a:ln>
        </p:spPr>
      </p:pic>
      <p:pic>
        <p:nvPicPr>
          <p:cNvPr id="250" name="Shape 250"/>
          <p:cNvPicPr preferRelativeResize="0"/>
          <p:nvPr/>
        </p:nvPicPr>
        <p:blipFill>
          <a:blip r:embed="rId4">
            <a:alphaModFix/>
          </a:blip>
          <a:stretch>
            <a:fillRect/>
          </a:stretch>
        </p:blipFill>
        <p:spPr>
          <a:xfrm>
            <a:off x="6555450" y="496126"/>
            <a:ext cx="2212500" cy="3933924"/>
          </a:xfrm>
          <a:prstGeom prst="rect">
            <a:avLst/>
          </a:prstGeom>
          <a:noFill/>
          <a:ln w="9525" cap="flat" cmpd="sng">
            <a:solidFill>
              <a:srgbClr val="666666"/>
            </a:solidFill>
            <a:prstDash val="solid"/>
            <a:round/>
            <a:headEnd type="none" w="med" len="med"/>
            <a:tailEnd type="none" w="med" len="med"/>
          </a:ln>
        </p:spPr>
      </p:pic>
      <p:pic>
        <p:nvPicPr>
          <p:cNvPr id="251" name="Shape 251"/>
          <p:cNvPicPr preferRelativeResize="0"/>
          <p:nvPr/>
        </p:nvPicPr>
        <p:blipFill>
          <a:blip r:embed="rId5">
            <a:alphaModFix/>
          </a:blip>
          <a:stretch>
            <a:fillRect/>
          </a:stretch>
        </p:blipFill>
        <p:spPr>
          <a:xfrm>
            <a:off x="4138489" y="1902600"/>
            <a:ext cx="1483625" cy="1483650"/>
          </a:xfrm>
          <a:prstGeom prst="rect">
            <a:avLst/>
          </a:prstGeom>
          <a:noFill/>
          <a:ln>
            <a:noFill/>
          </a:ln>
        </p:spPr>
      </p:pic>
      <p:pic>
        <p:nvPicPr>
          <p:cNvPr id="252" name="Shape 252"/>
          <p:cNvPicPr preferRelativeResize="0"/>
          <p:nvPr/>
        </p:nvPicPr>
        <p:blipFill>
          <a:blip r:embed="rId6">
            <a:alphaModFix/>
          </a:blip>
          <a:stretch>
            <a:fillRect/>
          </a:stretch>
        </p:blipFill>
        <p:spPr>
          <a:xfrm>
            <a:off x="6802727" y="1826388"/>
            <a:ext cx="1824136" cy="148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Shape 257" descr="High Level Design.jpg"/>
          <p:cNvPicPr preferRelativeResize="0"/>
          <p:nvPr/>
        </p:nvPicPr>
        <p:blipFill rotWithShape="1">
          <a:blip r:embed="rId3">
            <a:alphaModFix/>
          </a:blip>
          <a:srcRect b="16008"/>
          <a:stretch/>
        </p:blipFill>
        <p:spPr>
          <a:xfrm>
            <a:off x="533400" y="0"/>
            <a:ext cx="8001000" cy="5040117"/>
          </a:xfrm>
          <a:prstGeom prst="rect">
            <a:avLst/>
          </a:prstGeom>
          <a:noFill/>
          <a:ln>
            <a:noFill/>
          </a:ln>
        </p:spPr>
      </p:pic>
      <p:sp>
        <p:nvSpPr>
          <p:cNvPr id="258" name="Shape 258"/>
          <p:cNvSpPr txBox="1">
            <a:spLocks noGrp="1"/>
          </p:cNvSpPr>
          <p:nvPr>
            <p:ph type="title"/>
          </p:nvPr>
        </p:nvSpPr>
        <p:spPr>
          <a:xfrm>
            <a:off x="452800" y="0"/>
            <a:ext cx="8520600" cy="282000"/>
          </a:xfrm>
          <a:prstGeom prst="rect">
            <a:avLst/>
          </a:prstGeom>
          <a:solidFill>
            <a:schemeClr val="lt1"/>
          </a:solidFill>
        </p:spPr>
        <p:txBody>
          <a:bodyPr lIns="91425" tIns="91425" rIns="91425" bIns="91425" anchor="t" anchorCtr="0">
            <a:noAutofit/>
          </a:bodyPr>
          <a:lstStyle/>
          <a:p>
            <a:pPr lvl="0" algn="l" rtl="0">
              <a:spcBef>
                <a:spcPts val="0"/>
              </a:spcBef>
              <a:buNone/>
            </a:pPr>
            <a:r>
              <a:rPr lang="en">
                <a:solidFill>
                  <a:schemeClr val="dk2"/>
                </a:solidFill>
              </a:rPr>
              <a:t> </a:t>
            </a:r>
          </a:p>
        </p:txBody>
      </p:sp>
      <p:sp>
        <p:nvSpPr>
          <p:cNvPr id="259" name="Shape 259"/>
          <p:cNvSpPr txBox="1">
            <a:spLocks noGrp="1"/>
          </p:cNvSpPr>
          <p:nvPr>
            <p:ph type="title"/>
          </p:nvPr>
        </p:nvSpPr>
        <p:spPr>
          <a:xfrm>
            <a:off x="311700" y="-12175"/>
            <a:ext cx="8520600" cy="572700"/>
          </a:xfrm>
          <a:prstGeom prst="rect">
            <a:avLst/>
          </a:prstGeom>
        </p:spPr>
        <p:txBody>
          <a:bodyPr lIns="91425" tIns="91425" rIns="91425" bIns="91425" anchor="t" anchorCtr="0">
            <a:noAutofit/>
          </a:bodyPr>
          <a:lstStyle/>
          <a:p>
            <a:pPr lvl="0" algn="ctr" rtl="0">
              <a:spcBef>
                <a:spcPts val="0"/>
              </a:spcBef>
              <a:buNone/>
            </a:pPr>
            <a:r>
              <a:rPr lang="en" b="1">
                <a:solidFill>
                  <a:schemeClr val="dk2"/>
                </a:solidFill>
              </a:rPr>
              <a:t>High Level Design</a:t>
            </a:r>
          </a:p>
        </p:txBody>
      </p:sp>
      <p:sp>
        <p:nvSpPr>
          <p:cNvPr id="260" name="Shape 260"/>
          <p:cNvSpPr/>
          <p:nvPr/>
        </p:nvSpPr>
        <p:spPr>
          <a:xfrm>
            <a:off x="8118525" y="1545300"/>
            <a:ext cx="931067" cy="654263"/>
          </a:xfrm>
          <a:prstGeom prst="cloud">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Data</a:t>
            </a:r>
          </a:p>
        </p:txBody>
      </p:sp>
      <p:cxnSp>
        <p:nvCxnSpPr>
          <p:cNvPr id="261" name="Shape 261"/>
          <p:cNvCxnSpPr>
            <a:stCxn id="260" idx="1"/>
          </p:cNvCxnSpPr>
          <p:nvPr/>
        </p:nvCxnSpPr>
        <p:spPr>
          <a:xfrm flipH="1">
            <a:off x="8581059" y="2198867"/>
            <a:ext cx="3000" cy="327900"/>
          </a:xfrm>
          <a:prstGeom prst="straightConnector1">
            <a:avLst/>
          </a:prstGeom>
          <a:noFill/>
          <a:ln w="9525" cap="flat" cmpd="sng">
            <a:solidFill>
              <a:schemeClr val="dk2"/>
            </a:solidFill>
            <a:prstDash val="solid"/>
            <a:round/>
            <a:headEnd type="none" w="lg" len="lg"/>
            <a:tailEnd type="none" w="lg" len="lg"/>
          </a:ln>
        </p:spPr>
      </p:cxnSp>
      <p:sp>
        <p:nvSpPr>
          <p:cNvPr id="262" name="Shape 262"/>
          <p:cNvSpPr txBox="1"/>
          <p:nvPr/>
        </p:nvSpPr>
        <p:spPr>
          <a:xfrm>
            <a:off x="8223075" y="2230350"/>
            <a:ext cx="530100" cy="191700"/>
          </a:xfrm>
          <a:prstGeom prst="rect">
            <a:avLst/>
          </a:prstGeom>
          <a:noFill/>
          <a:ln>
            <a:noFill/>
          </a:ln>
        </p:spPr>
        <p:txBody>
          <a:bodyPr lIns="91425" tIns="91425" rIns="91425" bIns="91425" anchor="t" anchorCtr="0">
            <a:noAutofit/>
          </a:bodyPr>
          <a:lstStyle/>
          <a:p>
            <a:pPr lvl="0">
              <a:spcBef>
                <a:spcPts val="0"/>
              </a:spcBef>
              <a:buNone/>
            </a:pPr>
            <a:r>
              <a:rPr lang="en"/>
              <a:t>..._</a:t>
            </a:r>
          </a:p>
        </p:txBody>
      </p:sp>
      <p:sp>
        <p:nvSpPr>
          <p:cNvPr id="263" name="Shape 263"/>
          <p:cNvSpPr txBox="1"/>
          <p:nvPr/>
        </p:nvSpPr>
        <p:spPr>
          <a:xfrm>
            <a:off x="3724275" y="2611350"/>
            <a:ext cx="530100" cy="191700"/>
          </a:xfrm>
          <a:prstGeom prst="rect">
            <a:avLst/>
          </a:prstGeom>
          <a:noFill/>
          <a:ln>
            <a:noFill/>
          </a:ln>
        </p:spPr>
        <p:txBody>
          <a:bodyPr lIns="91425" tIns="91425" rIns="91425" bIns="91425" anchor="t" anchorCtr="0">
            <a:noAutofit/>
          </a:bodyPr>
          <a:lstStyle/>
          <a:p>
            <a:pPr lvl="0" rtl="0">
              <a:spcBef>
                <a:spcPts val="0"/>
              </a:spcBef>
              <a:buNone/>
            </a:pPr>
            <a:r>
              <a:rPr lang="en"/>
              <a:t> _...</a:t>
            </a:r>
          </a:p>
        </p:txBody>
      </p:sp>
      <p:sp>
        <p:nvSpPr>
          <p:cNvPr id="264" name="Shape 264"/>
          <p:cNvSpPr txBox="1"/>
          <p:nvPr/>
        </p:nvSpPr>
        <p:spPr>
          <a:xfrm>
            <a:off x="5568625" y="2611350"/>
            <a:ext cx="530100" cy="191700"/>
          </a:xfrm>
          <a:prstGeom prst="rect">
            <a:avLst/>
          </a:prstGeom>
          <a:noFill/>
          <a:ln>
            <a:noFill/>
          </a:ln>
        </p:spPr>
        <p:txBody>
          <a:bodyPr lIns="91425" tIns="91425" rIns="91425" bIns="91425" anchor="t" anchorCtr="0">
            <a:noAutofit/>
          </a:bodyPr>
          <a:lstStyle/>
          <a:p>
            <a:pPr lvl="0" rtl="0">
              <a:spcBef>
                <a:spcPts val="0"/>
              </a:spcBef>
              <a:buNone/>
            </a:pPr>
            <a:r>
              <a:rPr lang="en"/>
              <a:t> _...</a:t>
            </a:r>
          </a:p>
        </p:txBody>
      </p:sp>
      <p:sp>
        <p:nvSpPr>
          <p:cNvPr id="265" name="Shape 265"/>
          <p:cNvSpPr txBox="1"/>
          <p:nvPr/>
        </p:nvSpPr>
        <p:spPr>
          <a:xfrm>
            <a:off x="5900250" y="4287750"/>
            <a:ext cx="530100" cy="191700"/>
          </a:xfrm>
          <a:prstGeom prst="rect">
            <a:avLst/>
          </a:prstGeom>
          <a:noFill/>
          <a:ln>
            <a:noFill/>
          </a:ln>
        </p:spPr>
        <p:txBody>
          <a:bodyPr lIns="91425" tIns="91425" rIns="91425" bIns="91425" anchor="t" anchorCtr="0">
            <a:noAutofit/>
          </a:bodyPr>
          <a:lstStyle/>
          <a:p>
            <a:pPr lvl="0" rtl="0">
              <a:spcBef>
                <a:spcPts val="0"/>
              </a:spcBef>
              <a:buNone/>
            </a:pPr>
            <a:r>
              <a:rPr lang="en"/>
              <a:t> _...</a:t>
            </a:r>
          </a:p>
        </p:txBody>
      </p:sp>
      <p:sp>
        <p:nvSpPr>
          <p:cNvPr id="266" name="Shape 266"/>
          <p:cNvSpPr txBox="1"/>
          <p:nvPr/>
        </p:nvSpPr>
        <p:spPr>
          <a:xfrm>
            <a:off x="2657475" y="4287750"/>
            <a:ext cx="530100" cy="191700"/>
          </a:xfrm>
          <a:prstGeom prst="rect">
            <a:avLst/>
          </a:prstGeom>
          <a:noFill/>
          <a:ln>
            <a:noFill/>
          </a:ln>
        </p:spPr>
        <p:txBody>
          <a:bodyPr lIns="91425" tIns="91425" rIns="91425" bIns="91425" anchor="t" anchorCtr="0">
            <a:noAutofit/>
          </a:bodyPr>
          <a:lstStyle/>
          <a:p>
            <a:pPr lvl="0" rtl="0">
              <a:spcBef>
                <a:spcPts val="0"/>
              </a:spcBef>
              <a:buNone/>
            </a:pPr>
            <a:r>
              <a:rPr lang="en"/>
              <a:t> _...</a:t>
            </a:r>
          </a:p>
        </p:txBody>
      </p:sp>
      <p:sp>
        <p:nvSpPr>
          <p:cNvPr id="267" name="Shape 267"/>
          <p:cNvSpPr txBox="1"/>
          <p:nvPr/>
        </p:nvSpPr>
        <p:spPr>
          <a:xfrm>
            <a:off x="7397425" y="2611350"/>
            <a:ext cx="530100" cy="191700"/>
          </a:xfrm>
          <a:prstGeom prst="rect">
            <a:avLst/>
          </a:prstGeom>
          <a:noFill/>
          <a:ln>
            <a:noFill/>
          </a:ln>
        </p:spPr>
        <p:txBody>
          <a:bodyPr lIns="91425" tIns="91425" rIns="91425" bIns="91425" anchor="t" anchorCtr="0">
            <a:noAutofit/>
          </a:bodyPr>
          <a:lstStyle/>
          <a:p>
            <a:pPr lvl="0" rtl="0">
              <a:spcBef>
                <a:spcPts val="0"/>
              </a:spcBef>
              <a:buNone/>
            </a:pPr>
            <a:r>
              <a:rPr lang="en"/>
              <a:t> _...</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solidFill>
                <a:schemeClr val="lt1"/>
              </a:solidFill>
            </a:endParaRPr>
          </a:p>
        </p:txBody>
      </p:sp>
      <p:sp>
        <p:nvSpPr>
          <p:cNvPr id="273" name="Shape 273"/>
          <p:cNvSpPr txBox="1">
            <a:spLocks noGrp="1"/>
          </p:cNvSpPr>
          <p:nvPr>
            <p:ph type="title"/>
          </p:nvPr>
        </p:nvSpPr>
        <p:spPr>
          <a:xfrm>
            <a:off x="-124" y="357800"/>
            <a:ext cx="3392100" cy="953400"/>
          </a:xfrm>
          <a:prstGeom prst="rect">
            <a:avLst/>
          </a:prstGeom>
        </p:spPr>
        <p:txBody>
          <a:bodyPr lIns="91425" tIns="91425" rIns="91425" bIns="91425" anchor="t" anchorCtr="0">
            <a:noAutofit/>
          </a:bodyPr>
          <a:lstStyle/>
          <a:p>
            <a:pPr lvl="0" rtl="0">
              <a:spcBef>
                <a:spcPts val="0"/>
              </a:spcBef>
              <a:buNone/>
            </a:pPr>
            <a:r>
              <a:rPr lang="en">
                <a:solidFill>
                  <a:schemeClr val="lt1"/>
                </a:solidFill>
              </a:rPr>
              <a:t>Technical Approach &amp; Methodology</a:t>
            </a:r>
            <a:br>
              <a:rPr lang="en">
                <a:solidFill>
                  <a:schemeClr val="lt1"/>
                </a:solidFill>
              </a:rPr>
            </a:br>
            <a:endParaRPr lang="en">
              <a:solidFill>
                <a:schemeClr val="lt1"/>
              </a:solidFill>
            </a:endParaRPr>
          </a:p>
        </p:txBody>
      </p:sp>
      <p:sp>
        <p:nvSpPr>
          <p:cNvPr id="274" name="Shape 274"/>
          <p:cNvSpPr txBox="1">
            <a:spLocks noGrp="1"/>
          </p:cNvSpPr>
          <p:nvPr>
            <p:ph type="body" idx="1"/>
          </p:nvPr>
        </p:nvSpPr>
        <p:spPr>
          <a:xfrm>
            <a:off x="683750" y="1980650"/>
            <a:ext cx="1541100" cy="450300"/>
          </a:xfrm>
          <a:prstGeom prst="rect">
            <a:avLst/>
          </a:prstGeom>
        </p:spPr>
        <p:txBody>
          <a:bodyPr lIns="91425" tIns="91425" rIns="91425" bIns="91425" anchor="t" anchorCtr="0">
            <a:noAutofit/>
          </a:bodyPr>
          <a:lstStyle/>
          <a:p>
            <a:pPr lvl="0" rtl="0">
              <a:spcBef>
                <a:spcPts val="0"/>
              </a:spcBef>
              <a:buNone/>
            </a:pPr>
            <a:r>
              <a:rPr lang="en" sz="2400">
                <a:solidFill>
                  <a:srgbClr val="FFFFFF"/>
                </a:solidFill>
              </a:rPr>
              <a:t>Front End</a:t>
            </a:r>
          </a:p>
          <a:p>
            <a:pPr lvl="0" rtl="0">
              <a:spcBef>
                <a:spcPts val="0"/>
              </a:spcBef>
              <a:buNone/>
            </a:pPr>
            <a:endParaRPr sz="2400">
              <a:solidFill>
                <a:srgbClr val="FFFFFF"/>
              </a:solidFill>
            </a:endParaRPr>
          </a:p>
        </p:txBody>
      </p:sp>
      <p:sp>
        <p:nvSpPr>
          <p:cNvPr id="275" name="Shape 275"/>
          <p:cNvSpPr txBox="1">
            <a:spLocks noGrp="1"/>
          </p:cNvSpPr>
          <p:nvPr>
            <p:ph type="body" idx="1"/>
          </p:nvPr>
        </p:nvSpPr>
        <p:spPr>
          <a:xfrm>
            <a:off x="3742200" y="262825"/>
            <a:ext cx="2808000" cy="5559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FFFFFF"/>
              </a:solidFill>
            </a:endParaRPr>
          </a:p>
        </p:txBody>
      </p:sp>
      <p:sp>
        <p:nvSpPr>
          <p:cNvPr id="276" name="Shape 276"/>
          <p:cNvSpPr txBox="1">
            <a:spLocks noGrp="1"/>
          </p:cNvSpPr>
          <p:nvPr>
            <p:ph type="body" idx="1"/>
          </p:nvPr>
        </p:nvSpPr>
        <p:spPr>
          <a:xfrm>
            <a:off x="3616525" y="414100"/>
            <a:ext cx="2808000" cy="450300"/>
          </a:xfrm>
          <a:prstGeom prst="rect">
            <a:avLst/>
          </a:prstGeom>
        </p:spPr>
        <p:txBody>
          <a:bodyPr lIns="91425" tIns="91425" rIns="91425" bIns="91425" anchor="t" anchorCtr="0">
            <a:noAutofit/>
          </a:bodyPr>
          <a:lstStyle/>
          <a:p>
            <a:pPr lvl="0" rtl="0">
              <a:spcBef>
                <a:spcPts val="0"/>
              </a:spcBef>
              <a:buNone/>
            </a:pPr>
            <a:r>
              <a:rPr lang="en">
                <a:solidFill>
                  <a:srgbClr val="0094CE"/>
                </a:solidFill>
              </a:rPr>
              <a:t>Development Tools</a:t>
            </a:r>
          </a:p>
        </p:txBody>
      </p:sp>
      <p:sp>
        <p:nvSpPr>
          <p:cNvPr id="277" name="Shape 277"/>
          <p:cNvSpPr txBox="1">
            <a:spLocks noGrp="1"/>
          </p:cNvSpPr>
          <p:nvPr>
            <p:ph type="body" idx="1"/>
          </p:nvPr>
        </p:nvSpPr>
        <p:spPr>
          <a:xfrm>
            <a:off x="3742200" y="3100925"/>
            <a:ext cx="5186700" cy="1560900"/>
          </a:xfrm>
          <a:prstGeom prst="rect">
            <a:avLst/>
          </a:prstGeom>
        </p:spPr>
        <p:txBody>
          <a:bodyPr lIns="91425" tIns="91425" rIns="91425" bIns="91425" anchor="t" anchorCtr="0">
            <a:noAutofit/>
          </a:bodyPr>
          <a:lstStyle/>
          <a:p>
            <a:pPr lvl="0" rtl="0">
              <a:spcBef>
                <a:spcPts val="0"/>
              </a:spcBef>
              <a:buNone/>
            </a:pPr>
            <a:r>
              <a:rPr lang="en">
                <a:solidFill>
                  <a:srgbClr val="000000"/>
                </a:solidFill>
              </a:rPr>
              <a:t>DW jQuery Mobile web pages </a:t>
            </a:r>
            <a:r>
              <a:rPr lang="en">
                <a:solidFill>
                  <a:schemeClr val="dk1"/>
                </a:solidFill>
              </a:rPr>
              <a:t>to create local website</a:t>
            </a:r>
          </a:p>
          <a:p>
            <a:pPr lvl="0" rtl="0">
              <a:spcBef>
                <a:spcPts val="0"/>
              </a:spcBef>
              <a:buNone/>
            </a:pPr>
            <a:r>
              <a:rPr lang="en">
                <a:solidFill>
                  <a:srgbClr val="000000"/>
                </a:solidFill>
              </a:rPr>
              <a:t>PhoneGap Developer to connect the desktop and mobile device to preview the application</a:t>
            </a:r>
          </a:p>
        </p:txBody>
      </p:sp>
      <p:pic>
        <p:nvPicPr>
          <p:cNvPr id="278" name="Shape 278" descr="mExCI4YX.jpg"/>
          <p:cNvPicPr preferRelativeResize="0"/>
          <p:nvPr/>
        </p:nvPicPr>
        <p:blipFill>
          <a:blip r:embed="rId3">
            <a:alphaModFix/>
          </a:blip>
          <a:stretch>
            <a:fillRect/>
          </a:stretch>
        </p:blipFill>
        <p:spPr>
          <a:xfrm>
            <a:off x="4217525" y="1155675"/>
            <a:ext cx="1359400" cy="1359400"/>
          </a:xfrm>
          <a:prstGeom prst="rect">
            <a:avLst/>
          </a:prstGeom>
          <a:noFill/>
          <a:ln>
            <a:noFill/>
          </a:ln>
        </p:spPr>
      </p:pic>
      <p:pic>
        <p:nvPicPr>
          <p:cNvPr id="279" name="Shape 279" descr="下载.jpeg"/>
          <p:cNvPicPr preferRelativeResize="0"/>
          <p:nvPr/>
        </p:nvPicPr>
        <p:blipFill>
          <a:blip r:embed="rId4">
            <a:alphaModFix/>
          </a:blip>
          <a:stretch>
            <a:fillRect/>
          </a:stretch>
        </p:blipFill>
        <p:spPr>
          <a:xfrm>
            <a:off x="6402475" y="1155675"/>
            <a:ext cx="1359399" cy="1359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The problem</a:t>
            </a:r>
          </a:p>
        </p:txBody>
      </p:sp>
      <p:grpSp>
        <p:nvGrpSpPr>
          <p:cNvPr id="120" name="Shape 120"/>
          <p:cNvGrpSpPr/>
          <p:nvPr/>
        </p:nvGrpSpPr>
        <p:grpSpPr>
          <a:xfrm>
            <a:off x="4833350" y="1714000"/>
            <a:ext cx="3277100" cy="3277100"/>
            <a:chOff x="4985750" y="1866400"/>
            <a:chExt cx="3277100" cy="3277100"/>
          </a:xfrm>
        </p:grpSpPr>
        <p:pic>
          <p:nvPicPr>
            <p:cNvPr id="121" name="Shape 121"/>
            <p:cNvPicPr preferRelativeResize="0"/>
            <p:nvPr/>
          </p:nvPicPr>
          <p:blipFill>
            <a:blip r:embed="rId3">
              <a:alphaModFix/>
            </a:blip>
            <a:stretch>
              <a:fillRect/>
            </a:stretch>
          </p:blipFill>
          <p:spPr>
            <a:xfrm>
              <a:off x="4985750" y="1866400"/>
              <a:ext cx="3277100" cy="3277100"/>
            </a:xfrm>
            <a:prstGeom prst="rect">
              <a:avLst/>
            </a:prstGeom>
            <a:noFill/>
            <a:ln>
              <a:noFill/>
            </a:ln>
          </p:spPr>
        </p:pic>
        <p:sp>
          <p:nvSpPr>
            <p:cNvPr id="122" name="Shape 122"/>
            <p:cNvSpPr txBox="1"/>
            <p:nvPr/>
          </p:nvSpPr>
          <p:spPr>
            <a:xfrm>
              <a:off x="6151200" y="3162950"/>
              <a:ext cx="946200" cy="684000"/>
            </a:xfrm>
            <a:prstGeom prst="rect">
              <a:avLst/>
            </a:prstGeom>
            <a:noFill/>
            <a:ln>
              <a:noFill/>
            </a:ln>
          </p:spPr>
          <p:txBody>
            <a:bodyPr lIns="91425" tIns="91425" rIns="91425" bIns="91425" anchor="ctr" anchorCtr="0">
              <a:noAutofit/>
            </a:bodyPr>
            <a:lstStyle/>
            <a:p>
              <a:pPr lvl="0" algn="ctr">
                <a:spcBef>
                  <a:spcPts val="0"/>
                </a:spcBef>
                <a:buNone/>
              </a:pPr>
              <a:r>
                <a:rPr lang="en" sz="4800" b="1">
                  <a:solidFill>
                    <a:srgbClr val="FFFFFF"/>
                  </a:solidFill>
                </a:rPr>
                <a:t>?</a:t>
              </a:r>
            </a:p>
          </p:txBody>
        </p:sp>
      </p:grpSp>
      <p:sp>
        <p:nvSpPr>
          <p:cNvPr id="123" name="Shape 123"/>
          <p:cNvSpPr txBox="1">
            <a:spLocks noGrp="1"/>
          </p:cNvSpPr>
          <p:nvPr>
            <p:ph type="body" idx="1"/>
          </p:nvPr>
        </p:nvSpPr>
        <p:spPr>
          <a:xfrm>
            <a:off x="620150" y="2648775"/>
            <a:ext cx="4670400" cy="1884900"/>
          </a:xfrm>
          <a:prstGeom prst="rect">
            <a:avLst/>
          </a:prstGeom>
        </p:spPr>
        <p:txBody>
          <a:bodyPr lIns="91425" tIns="91425" rIns="91425" bIns="91425" anchor="t" anchorCtr="0">
            <a:noAutofit/>
          </a:bodyPr>
          <a:lstStyle/>
          <a:p>
            <a:pPr lvl="0" rtl="0">
              <a:spcBef>
                <a:spcPts val="0"/>
              </a:spcBef>
              <a:buNone/>
            </a:pPr>
            <a:r>
              <a:rPr lang="en" sz="1800"/>
              <a:t>PATH riders have no easy way to </a:t>
            </a:r>
            <a:r>
              <a:rPr lang="en" sz="1800" b="1"/>
              <a:t>check schedules</a:t>
            </a:r>
            <a:r>
              <a:rPr lang="en" sz="1800"/>
              <a:t> or receive </a:t>
            </a:r>
            <a:r>
              <a:rPr lang="en" sz="1800" b="1"/>
              <a:t>real-time service alerts </a:t>
            </a:r>
            <a:r>
              <a:rPr lang="en" sz="1800"/>
              <a:t>on their phones.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solidFill>
                <a:schemeClr val="lt1"/>
              </a:solidFill>
            </a:endParaRPr>
          </a:p>
        </p:txBody>
      </p:sp>
      <p:sp>
        <p:nvSpPr>
          <p:cNvPr id="285" name="Shape 285"/>
          <p:cNvSpPr txBox="1">
            <a:spLocks noGrp="1"/>
          </p:cNvSpPr>
          <p:nvPr>
            <p:ph type="title"/>
          </p:nvPr>
        </p:nvSpPr>
        <p:spPr>
          <a:xfrm>
            <a:off x="-124" y="357800"/>
            <a:ext cx="3392100" cy="953400"/>
          </a:xfrm>
          <a:prstGeom prst="rect">
            <a:avLst/>
          </a:prstGeom>
        </p:spPr>
        <p:txBody>
          <a:bodyPr lIns="91425" tIns="91425" rIns="91425" bIns="91425" anchor="t" anchorCtr="0">
            <a:noAutofit/>
          </a:bodyPr>
          <a:lstStyle/>
          <a:p>
            <a:pPr lvl="0" rtl="0">
              <a:spcBef>
                <a:spcPts val="0"/>
              </a:spcBef>
              <a:buNone/>
            </a:pPr>
            <a:r>
              <a:rPr lang="en">
                <a:solidFill>
                  <a:schemeClr val="lt1"/>
                </a:solidFill>
              </a:rPr>
              <a:t>Technical Approach &amp; Methodology</a:t>
            </a:r>
            <a:br>
              <a:rPr lang="en">
                <a:solidFill>
                  <a:schemeClr val="lt1"/>
                </a:solidFill>
              </a:rPr>
            </a:br>
            <a:endParaRPr lang="en">
              <a:solidFill>
                <a:schemeClr val="lt1"/>
              </a:solidFill>
            </a:endParaRPr>
          </a:p>
        </p:txBody>
      </p:sp>
      <p:sp>
        <p:nvSpPr>
          <p:cNvPr id="286" name="Shape 286"/>
          <p:cNvSpPr txBox="1">
            <a:spLocks noGrp="1"/>
          </p:cNvSpPr>
          <p:nvPr>
            <p:ph type="body" idx="1"/>
          </p:nvPr>
        </p:nvSpPr>
        <p:spPr>
          <a:xfrm>
            <a:off x="683750" y="1980650"/>
            <a:ext cx="1541100" cy="450300"/>
          </a:xfrm>
          <a:prstGeom prst="rect">
            <a:avLst/>
          </a:prstGeom>
        </p:spPr>
        <p:txBody>
          <a:bodyPr lIns="91425" tIns="91425" rIns="91425" bIns="91425" anchor="t" anchorCtr="0">
            <a:noAutofit/>
          </a:bodyPr>
          <a:lstStyle/>
          <a:p>
            <a:pPr lvl="0" rtl="0">
              <a:spcBef>
                <a:spcPts val="0"/>
              </a:spcBef>
              <a:buNone/>
            </a:pPr>
            <a:r>
              <a:rPr lang="en" sz="2400">
                <a:solidFill>
                  <a:srgbClr val="FFFFFF"/>
                </a:solidFill>
              </a:rPr>
              <a:t>Front End</a:t>
            </a:r>
          </a:p>
          <a:p>
            <a:pPr lvl="0" rtl="0">
              <a:spcBef>
                <a:spcPts val="0"/>
              </a:spcBef>
              <a:buNone/>
            </a:pPr>
            <a:endParaRPr sz="2400">
              <a:solidFill>
                <a:srgbClr val="FFFFFF"/>
              </a:solidFill>
            </a:endParaRPr>
          </a:p>
        </p:txBody>
      </p:sp>
      <p:sp>
        <p:nvSpPr>
          <p:cNvPr id="287" name="Shape 287"/>
          <p:cNvSpPr txBox="1">
            <a:spLocks noGrp="1"/>
          </p:cNvSpPr>
          <p:nvPr>
            <p:ph type="body" idx="1"/>
          </p:nvPr>
        </p:nvSpPr>
        <p:spPr>
          <a:xfrm>
            <a:off x="3742200" y="262825"/>
            <a:ext cx="2808000" cy="5559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FFFFFF"/>
              </a:solidFill>
            </a:endParaRPr>
          </a:p>
        </p:txBody>
      </p:sp>
      <p:sp>
        <p:nvSpPr>
          <p:cNvPr id="288" name="Shape 288"/>
          <p:cNvSpPr txBox="1">
            <a:spLocks noGrp="1"/>
          </p:cNvSpPr>
          <p:nvPr>
            <p:ph type="body" idx="1"/>
          </p:nvPr>
        </p:nvSpPr>
        <p:spPr>
          <a:xfrm>
            <a:off x="3616525" y="414100"/>
            <a:ext cx="4009800" cy="450300"/>
          </a:xfrm>
          <a:prstGeom prst="rect">
            <a:avLst/>
          </a:prstGeom>
        </p:spPr>
        <p:txBody>
          <a:bodyPr lIns="91425" tIns="91425" rIns="91425" bIns="91425" anchor="t" anchorCtr="0">
            <a:noAutofit/>
          </a:bodyPr>
          <a:lstStyle/>
          <a:p>
            <a:pPr lvl="0" rtl="0">
              <a:spcBef>
                <a:spcPts val="0"/>
              </a:spcBef>
              <a:buNone/>
            </a:pPr>
            <a:r>
              <a:rPr lang="en">
                <a:solidFill>
                  <a:srgbClr val="0094CE"/>
                </a:solidFill>
              </a:rPr>
              <a:t>jQuery Mobile - Elements</a:t>
            </a:r>
          </a:p>
        </p:txBody>
      </p:sp>
      <p:pic>
        <p:nvPicPr>
          <p:cNvPr id="289" name="Shape 289" descr="屏幕快照 2016-12-10 上午11.21.50.png"/>
          <p:cNvPicPr preferRelativeResize="0"/>
          <p:nvPr/>
        </p:nvPicPr>
        <p:blipFill>
          <a:blip r:embed="rId3">
            <a:alphaModFix/>
          </a:blip>
          <a:stretch>
            <a:fillRect/>
          </a:stretch>
        </p:blipFill>
        <p:spPr>
          <a:xfrm>
            <a:off x="2603997" y="1311199"/>
            <a:ext cx="6540002" cy="3863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solidFill>
                <a:schemeClr val="lt1"/>
              </a:solidFill>
            </a:endParaRPr>
          </a:p>
        </p:txBody>
      </p:sp>
      <p:sp>
        <p:nvSpPr>
          <p:cNvPr id="295" name="Shape 295"/>
          <p:cNvSpPr txBox="1">
            <a:spLocks noGrp="1"/>
          </p:cNvSpPr>
          <p:nvPr>
            <p:ph type="title"/>
          </p:nvPr>
        </p:nvSpPr>
        <p:spPr>
          <a:xfrm>
            <a:off x="-124" y="357800"/>
            <a:ext cx="3392100" cy="953400"/>
          </a:xfrm>
          <a:prstGeom prst="rect">
            <a:avLst/>
          </a:prstGeom>
        </p:spPr>
        <p:txBody>
          <a:bodyPr lIns="91425" tIns="91425" rIns="91425" bIns="91425" anchor="t" anchorCtr="0">
            <a:noAutofit/>
          </a:bodyPr>
          <a:lstStyle/>
          <a:p>
            <a:pPr lvl="0" rtl="0">
              <a:spcBef>
                <a:spcPts val="0"/>
              </a:spcBef>
              <a:buNone/>
            </a:pPr>
            <a:r>
              <a:rPr lang="en">
                <a:solidFill>
                  <a:schemeClr val="lt1"/>
                </a:solidFill>
              </a:rPr>
              <a:t>Technical Approach &amp; Methodology</a:t>
            </a:r>
            <a:br>
              <a:rPr lang="en">
                <a:solidFill>
                  <a:schemeClr val="lt1"/>
                </a:solidFill>
              </a:rPr>
            </a:br>
            <a:endParaRPr lang="en">
              <a:solidFill>
                <a:schemeClr val="lt1"/>
              </a:solidFill>
            </a:endParaRPr>
          </a:p>
        </p:txBody>
      </p:sp>
      <p:sp>
        <p:nvSpPr>
          <p:cNvPr id="296" name="Shape 296"/>
          <p:cNvSpPr txBox="1">
            <a:spLocks noGrp="1"/>
          </p:cNvSpPr>
          <p:nvPr>
            <p:ph type="body" idx="1"/>
          </p:nvPr>
        </p:nvSpPr>
        <p:spPr>
          <a:xfrm>
            <a:off x="683750" y="1980650"/>
            <a:ext cx="1541100" cy="450300"/>
          </a:xfrm>
          <a:prstGeom prst="rect">
            <a:avLst/>
          </a:prstGeom>
        </p:spPr>
        <p:txBody>
          <a:bodyPr lIns="91425" tIns="91425" rIns="91425" bIns="91425" anchor="t" anchorCtr="0">
            <a:noAutofit/>
          </a:bodyPr>
          <a:lstStyle/>
          <a:p>
            <a:pPr lvl="0" rtl="0">
              <a:spcBef>
                <a:spcPts val="0"/>
              </a:spcBef>
              <a:buNone/>
            </a:pPr>
            <a:r>
              <a:rPr lang="en" sz="2400">
                <a:solidFill>
                  <a:srgbClr val="FFFFFF"/>
                </a:solidFill>
              </a:rPr>
              <a:t>Front End</a:t>
            </a:r>
          </a:p>
          <a:p>
            <a:pPr lvl="0" rtl="0">
              <a:spcBef>
                <a:spcPts val="0"/>
              </a:spcBef>
              <a:buNone/>
            </a:pPr>
            <a:endParaRPr sz="2400">
              <a:solidFill>
                <a:srgbClr val="FFFFFF"/>
              </a:solidFill>
            </a:endParaRPr>
          </a:p>
        </p:txBody>
      </p:sp>
      <p:sp>
        <p:nvSpPr>
          <p:cNvPr id="297" name="Shape 297"/>
          <p:cNvSpPr txBox="1">
            <a:spLocks noGrp="1"/>
          </p:cNvSpPr>
          <p:nvPr>
            <p:ph type="body" idx="1"/>
          </p:nvPr>
        </p:nvSpPr>
        <p:spPr>
          <a:xfrm>
            <a:off x="3742200" y="262825"/>
            <a:ext cx="2808000" cy="5559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FFFFFF"/>
              </a:solidFill>
            </a:endParaRPr>
          </a:p>
        </p:txBody>
      </p:sp>
      <p:sp>
        <p:nvSpPr>
          <p:cNvPr id="298" name="Shape 298"/>
          <p:cNvSpPr txBox="1">
            <a:spLocks noGrp="1"/>
          </p:cNvSpPr>
          <p:nvPr>
            <p:ph type="body" idx="1"/>
          </p:nvPr>
        </p:nvSpPr>
        <p:spPr>
          <a:xfrm>
            <a:off x="3616525" y="414100"/>
            <a:ext cx="4009800" cy="450300"/>
          </a:xfrm>
          <a:prstGeom prst="rect">
            <a:avLst/>
          </a:prstGeom>
        </p:spPr>
        <p:txBody>
          <a:bodyPr lIns="91425" tIns="91425" rIns="91425" bIns="91425" anchor="t" anchorCtr="0">
            <a:noAutofit/>
          </a:bodyPr>
          <a:lstStyle/>
          <a:p>
            <a:pPr lvl="0" rtl="0">
              <a:spcBef>
                <a:spcPts val="0"/>
              </a:spcBef>
              <a:buNone/>
            </a:pPr>
            <a:r>
              <a:rPr lang="en">
                <a:solidFill>
                  <a:srgbClr val="0094CE"/>
                </a:solidFill>
              </a:rPr>
              <a:t>jQuery Mobile - Listview</a:t>
            </a:r>
          </a:p>
        </p:txBody>
      </p:sp>
      <p:pic>
        <p:nvPicPr>
          <p:cNvPr id="299" name="Shape 299" descr="屏幕快照 2016-12-10 上午11.27.01.png"/>
          <p:cNvPicPr preferRelativeResize="0"/>
          <p:nvPr/>
        </p:nvPicPr>
        <p:blipFill>
          <a:blip r:embed="rId3">
            <a:alphaModFix/>
          </a:blip>
          <a:stretch>
            <a:fillRect/>
          </a:stretch>
        </p:blipFill>
        <p:spPr>
          <a:xfrm>
            <a:off x="2673735" y="1311200"/>
            <a:ext cx="6470263" cy="3832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solidFill>
                <a:schemeClr val="lt1"/>
              </a:solidFill>
            </a:endParaRPr>
          </a:p>
        </p:txBody>
      </p:sp>
      <p:sp>
        <p:nvSpPr>
          <p:cNvPr id="305" name="Shape 305"/>
          <p:cNvSpPr txBox="1">
            <a:spLocks noGrp="1"/>
          </p:cNvSpPr>
          <p:nvPr>
            <p:ph type="title"/>
          </p:nvPr>
        </p:nvSpPr>
        <p:spPr>
          <a:xfrm>
            <a:off x="-124" y="357800"/>
            <a:ext cx="3392100" cy="953400"/>
          </a:xfrm>
          <a:prstGeom prst="rect">
            <a:avLst/>
          </a:prstGeom>
        </p:spPr>
        <p:txBody>
          <a:bodyPr lIns="91425" tIns="91425" rIns="91425" bIns="91425" anchor="t" anchorCtr="0">
            <a:noAutofit/>
          </a:bodyPr>
          <a:lstStyle/>
          <a:p>
            <a:pPr lvl="0" rtl="0">
              <a:spcBef>
                <a:spcPts val="0"/>
              </a:spcBef>
              <a:buNone/>
            </a:pPr>
            <a:r>
              <a:rPr lang="en">
                <a:solidFill>
                  <a:schemeClr val="lt1"/>
                </a:solidFill>
              </a:rPr>
              <a:t>Technical Approach &amp; Methodology</a:t>
            </a:r>
            <a:br>
              <a:rPr lang="en">
                <a:solidFill>
                  <a:schemeClr val="lt1"/>
                </a:solidFill>
              </a:rPr>
            </a:br>
            <a:endParaRPr lang="en">
              <a:solidFill>
                <a:schemeClr val="lt1"/>
              </a:solidFill>
            </a:endParaRPr>
          </a:p>
        </p:txBody>
      </p:sp>
      <p:sp>
        <p:nvSpPr>
          <p:cNvPr id="306" name="Shape 306"/>
          <p:cNvSpPr txBox="1">
            <a:spLocks noGrp="1"/>
          </p:cNvSpPr>
          <p:nvPr>
            <p:ph type="body" idx="1"/>
          </p:nvPr>
        </p:nvSpPr>
        <p:spPr>
          <a:xfrm>
            <a:off x="683750" y="1980650"/>
            <a:ext cx="1541100" cy="450300"/>
          </a:xfrm>
          <a:prstGeom prst="rect">
            <a:avLst/>
          </a:prstGeom>
        </p:spPr>
        <p:txBody>
          <a:bodyPr lIns="91425" tIns="91425" rIns="91425" bIns="91425" anchor="t" anchorCtr="0">
            <a:noAutofit/>
          </a:bodyPr>
          <a:lstStyle/>
          <a:p>
            <a:pPr lvl="0" rtl="0">
              <a:spcBef>
                <a:spcPts val="0"/>
              </a:spcBef>
              <a:buNone/>
            </a:pPr>
            <a:r>
              <a:rPr lang="en" sz="2400">
                <a:solidFill>
                  <a:srgbClr val="FFFFFF"/>
                </a:solidFill>
              </a:rPr>
              <a:t>Front End</a:t>
            </a:r>
          </a:p>
          <a:p>
            <a:pPr lvl="0" rtl="0">
              <a:spcBef>
                <a:spcPts val="0"/>
              </a:spcBef>
              <a:buNone/>
            </a:pPr>
            <a:endParaRPr sz="2400">
              <a:solidFill>
                <a:srgbClr val="FFFFFF"/>
              </a:solidFill>
            </a:endParaRPr>
          </a:p>
        </p:txBody>
      </p:sp>
      <p:sp>
        <p:nvSpPr>
          <p:cNvPr id="307" name="Shape 307"/>
          <p:cNvSpPr txBox="1">
            <a:spLocks noGrp="1"/>
          </p:cNvSpPr>
          <p:nvPr>
            <p:ph type="body" idx="1"/>
          </p:nvPr>
        </p:nvSpPr>
        <p:spPr>
          <a:xfrm>
            <a:off x="3742200" y="262825"/>
            <a:ext cx="2808000" cy="5559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FFFFFF"/>
              </a:solidFill>
            </a:endParaRPr>
          </a:p>
        </p:txBody>
      </p:sp>
      <p:sp>
        <p:nvSpPr>
          <p:cNvPr id="308" name="Shape 308"/>
          <p:cNvSpPr txBox="1">
            <a:spLocks noGrp="1"/>
          </p:cNvSpPr>
          <p:nvPr>
            <p:ph type="body" idx="1"/>
          </p:nvPr>
        </p:nvSpPr>
        <p:spPr>
          <a:xfrm>
            <a:off x="3616525" y="414100"/>
            <a:ext cx="4009800" cy="450300"/>
          </a:xfrm>
          <a:prstGeom prst="rect">
            <a:avLst/>
          </a:prstGeom>
        </p:spPr>
        <p:txBody>
          <a:bodyPr lIns="91425" tIns="91425" rIns="91425" bIns="91425" anchor="t" anchorCtr="0">
            <a:noAutofit/>
          </a:bodyPr>
          <a:lstStyle/>
          <a:p>
            <a:pPr lvl="0" rtl="0">
              <a:spcBef>
                <a:spcPts val="0"/>
              </a:spcBef>
              <a:buNone/>
            </a:pPr>
            <a:r>
              <a:rPr lang="en">
                <a:solidFill>
                  <a:srgbClr val="0094CE"/>
                </a:solidFill>
              </a:rPr>
              <a:t>jQuery Mobile - Listview</a:t>
            </a:r>
          </a:p>
        </p:txBody>
      </p:sp>
      <p:pic>
        <p:nvPicPr>
          <p:cNvPr id="309" name="Shape 309" descr="屏幕快照 2016-12-10 上午11.24.15.png"/>
          <p:cNvPicPr preferRelativeResize="0"/>
          <p:nvPr/>
        </p:nvPicPr>
        <p:blipFill>
          <a:blip r:embed="rId3">
            <a:alphaModFix/>
          </a:blip>
          <a:stretch>
            <a:fillRect/>
          </a:stretch>
        </p:blipFill>
        <p:spPr>
          <a:xfrm>
            <a:off x="2552300" y="1252625"/>
            <a:ext cx="6591700" cy="3878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solidFill>
                <a:schemeClr val="lt1"/>
              </a:solidFill>
            </a:endParaRPr>
          </a:p>
        </p:txBody>
      </p:sp>
      <p:sp>
        <p:nvSpPr>
          <p:cNvPr id="315" name="Shape 315"/>
          <p:cNvSpPr txBox="1">
            <a:spLocks noGrp="1"/>
          </p:cNvSpPr>
          <p:nvPr>
            <p:ph type="title"/>
          </p:nvPr>
        </p:nvSpPr>
        <p:spPr>
          <a:xfrm>
            <a:off x="-124" y="357800"/>
            <a:ext cx="3392100" cy="953400"/>
          </a:xfrm>
          <a:prstGeom prst="rect">
            <a:avLst/>
          </a:prstGeom>
        </p:spPr>
        <p:txBody>
          <a:bodyPr lIns="91425" tIns="91425" rIns="91425" bIns="91425" anchor="t" anchorCtr="0">
            <a:noAutofit/>
          </a:bodyPr>
          <a:lstStyle/>
          <a:p>
            <a:pPr lvl="0" rtl="0">
              <a:spcBef>
                <a:spcPts val="0"/>
              </a:spcBef>
              <a:buNone/>
            </a:pPr>
            <a:r>
              <a:rPr lang="en">
                <a:solidFill>
                  <a:schemeClr val="lt1"/>
                </a:solidFill>
              </a:rPr>
              <a:t>Technical Approach &amp; Methodology</a:t>
            </a:r>
            <a:br>
              <a:rPr lang="en">
                <a:solidFill>
                  <a:schemeClr val="lt1"/>
                </a:solidFill>
              </a:rPr>
            </a:br>
            <a:endParaRPr lang="en">
              <a:solidFill>
                <a:schemeClr val="lt1"/>
              </a:solidFill>
            </a:endParaRPr>
          </a:p>
        </p:txBody>
      </p:sp>
      <p:sp>
        <p:nvSpPr>
          <p:cNvPr id="316" name="Shape 316"/>
          <p:cNvSpPr txBox="1">
            <a:spLocks noGrp="1"/>
          </p:cNvSpPr>
          <p:nvPr>
            <p:ph type="body" idx="1"/>
          </p:nvPr>
        </p:nvSpPr>
        <p:spPr>
          <a:xfrm>
            <a:off x="683750" y="1980650"/>
            <a:ext cx="1541100" cy="450300"/>
          </a:xfrm>
          <a:prstGeom prst="rect">
            <a:avLst/>
          </a:prstGeom>
        </p:spPr>
        <p:txBody>
          <a:bodyPr lIns="91425" tIns="91425" rIns="91425" bIns="91425" anchor="t" anchorCtr="0">
            <a:noAutofit/>
          </a:bodyPr>
          <a:lstStyle/>
          <a:p>
            <a:pPr lvl="0" rtl="0">
              <a:spcBef>
                <a:spcPts val="0"/>
              </a:spcBef>
              <a:buNone/>
            </a:pPr>
            <a:r>
              <a:rPr lang="en" sz="2400">
                <a:solidFill>
                  <a:srgbClr val="FFFFFF"/>
                </a:solidFill>
              </a:rPr>
              <a:t>Front End</a:t>
            </a:r>
          </a:p>
          <a:p>
            <a:pPr lvl="0" rtl="0">
              <a:spcBef>
                <a:spcPts val="0"/>
              </a:spcBef>
              <a:buNone/>
            </a:pPr>
            <a:endParaRPr sz="2400">
              <a:solidFill>
                <a:srgbClr val="FFFFFF"/>
              </a:solidFill>
            </a:endParaRPr>
          </a:p>
        </p:txBody>
      </p:sp>
      <p:sp>
        <p:nvSpPr>
          <p:cNvPr id="317" name="Shape 317"/>
          <p:cNvSpPr txBox="1">
            <a:spLocks noGrp="1"/>
          </p:cNvSpPr>
          <p:nvPr>
            <p:ph type="body" idx="1"/>
          </p:nvPr>
        </p:nvSpPr>
        <p:spPr>
          <a:xfrm>
            <a:off x="3742200" y="262825"/>
            <a:ext cx="2808000" cy="5559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FFFFFF"/>
              </a:solidFill>
            </a:endParaRPr>
          </a:p>
        </p:txBody>
      </p:sp>
      <p:sp>
        <p:nvSpPr>
          <p:cNvPr id="318" name="Shape 318"/>
          <p:cNvSpPr txBox="1">
            <a:spLocks noGrp="1"/>
          </p:cNvSpPr>
          <p:nvPr>
            <p:ph type="body" idx="1"/>
          </p:nvPr>
        </p:nvSpPr>
        <p:spPr>
          <a:xfrm>
            <a:off x="3616525" y="414100"/>
            <a:ext cx="4009800" cy="450300"/>
          </a:xfrm>
          <a:prstGeom prst="rect">
            <a:avLst/>
          </a:prstGeom>
        </p:spPr>
        <p:txBody>
          <a:bodyPr lIns="91425" tIns="91425" rIns="91425" bIns="91425" anchor="t" anchorCtr="0">
            <a:noAutofit/>
          </a:bodyPr>
          <a:lstStyle/>
          <a:p>
            <a:pPr lvl="0" rtl="0">
              <a:spcBef>
                <a:spcPts val="0"/>
              </a:spcBef>
              <a:buNone/>
            </a:pPr>
            <a:r>
              <a:rPr lang="en">
                <a:solidFill>
                  <a:srgbClr val="0094CE"/>
                </a:solidFill>
              </a:rPr>
              <a:t>jQuery Mobile - Select menu</a:t>
            </a:r>
          </a:p>
        </p:txBody>
      </p:sp>
      <p:pic>
        <p:nvPicPr>
          <p:cNvPr id="319" name="Shape 319" descr="屏幕快照 2016-12-10 上午11.29.23.png"/>
          <p:cNvPicPr preferRelativeResize="0"/>
          <p:nvPr/>
        </p:nvPicPr>
        <p:blipFill>
          <a:blip r:embed="rId3">
            <a:alphaModFix/>
          </a:blip>
          <a:stretch>
            <a:fillRect/>
          </a:stretch>
        </p:blipFill>
        <p:spPr>
          <a:xfrm>
            <a:off x="2558876" y="1311200"/>
            <a:ext cx="6585123" cy="3832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p:nvPr/>
        </p:nvSpPr>
        <p:spPr>
          <a:xfrm>
            <a:off x="3468175" y="2763500"/>
            <a:ext cx="2970000" cy="2255700"/>
          </a:xfrm>
          <a:prstGeom prst="rect">
            <a:avLst/>
          </a:prstGeom>
          <a:solidFill>
            <a:srgbClr val="FFF2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5" name="Shape 325"/>
          <p:cNvSpPr/>
          <p:nvPr/>
        </p:nvSpPr>
        <p:spPr>
          <a:xfrm>
            <a:off x="4083225" y="2910150"/>
            <a:ext cx="2355000" cy="2109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6" name="Shape 326"/>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sz="2400" b="1">
              <a:solidFill>
                <a:schemeClr val="lt1"/>
              </a:solidFill>
            </a:endParaRPr>
          </a:p>
        </p:txBody>
      </p:sp>
      <p:sp>
        <p:nvSpPr>
          <p:cNvPr id="327" name="Shape 327"/>
          <p:cNvSpPr txBox="1">
            <a:spLocks noGrp="1"/>
          </p:cNvSpPr>
          <p:nvPr>
            <p:ph type="title"/>
          </p:nvPr>
        </p:nvSpPr>
        <p:spPr>
          <a:xfrm>
            <a:off x="-124" y="357800"/>
            <a:ext cx="3392100" cy="953400"/>
          </a:xfrm>
          <a:prstGeom prst="rect">
            <a:avLst/>
          </a:prstGeom>
        </p:spPr>
        <p:txBody>
          <a:bodyPr lIns="91425" tIns="91425" rIns="91425" bIns="91425" anchor="t" anchorCtr="0">
            <a:noAutofit/>
          </a:bodyPr>
          <a:lstStyle/>
          <a:p>
            <a:pPr lvl="0" rtl="0">
              <a:spcBef>
                <a:spcPts val="0"/>
              </a:spcBef>
              <a:buNone/>
            </a:pPr>
            <a:r>
              <a:rPr lang="en">
                <a:solidFill>
                  <a:schemeClr val="lt1"/>
                </a:solidFill>
              </a:rPr>
              <a:t>Technical Approach &amp; Methodology</a:t>
            </a:r>
            <a:br>
              <a:rPr lang="en">
                <a:solidFill>
                  <a:schemeClr val="lt1"/>
                </a:solidFill>
              </a:rPr>
            </a:br>
            <a:endParaRPr lang="en">
              <a:solidFill>
                <a:schemeClr val="lt1"/>
              </a:solidFill>
            </a:endParaRPr>
          </a:p>
        </p:txBody>
      </p:sp>
      <p:sp>
        <p:nvSpPr>
          <p:cNvPr id="328" name="Shape 328"/>
          <p:cNvSpPr txBox="1">
            <a:spLocks noGrp="1"/>
          </p:cNvSpPr>
          <p:nvPr>
            <p:ph type="body" idx="1"/>
          </p:nvPr>
        </p:nvSpPr>
        <p:spPr>
          <a:xfrm>
            <a:off x="-125" y="1961375"/>
            <a:ext cx="2808000" cy="450300"/>
          </a:xfrm>
          <a:prstGeom prst="rect">
            <a:avLst/>
          </a:prstGeom>
        </p:spPr>
        <p:txBody>
          <a:bodyPr lIns="91425" tIns="91425" rIns="91425" bIns="91425" anchor="t" anchorCtr="0">
            <a:noAutofit/>
          </a:bodyPr>
          <a:lstStyle/>
          <a:p>
            <a:pPr lvl="0" rtl="0">
              <a:spcBef>
                <a:spcPts val="0"/>
              </a:spcBef>
              <a:buNone/>
            </a:pPr>
            <a:r>
              <a:rPr lang="en" sz="2400">
                <a:solidFill>
                  <a:srgbClr val="FFFFFF"/>
                </a:solidFill>
              </a:rPr>
              <a:t>Back End</a:t>
            </a:r>
          </a:p>
          <a:p>
            <a:pPr lvl="0" rtl="0">
              <a:spcBef>
                <a:spcPts val="0"/>
              </a:spcBef>
              <a:buNone/>
            </a:pPr>
            <a:endParaRPr sz="2400">
              <a:solidFill>
                <a:srgbClr val="FFFFFF"/>
              </a:solidFill>
            </a:endParaRPr>
          </a:p>
        </p:txBody>
      </p:sp>
      <p:sp>
        <p:nvSpPr>
          <p:cNvPr id="329" name="Shape 329"/>
          <p:cNvSpPr txBox="1">
            <a:spLocks noGrp="1"/>
          </p:cNvSpPr>
          <p:nvPr>
            <p:ph type="body" idx="1"/>
          </p:nvPr>
        </p:nvSpPr>
        <p:spPr>
          <a:xfrm>
            <a:off x="3742200" y="262825"/>
            <a:ext cx="2808000" cy="555900"/>
          </a:xfrm>
          <a:prstGeom prst="rect">
            <a:avLst/>
          </a:prstGeom>
        </p:spPr>
        <p:txBody>
          <a:bodyPr lIns="91425" tIns="91425" rIns="91425" bIns="91425" anchor="t" anchorCtr="0">
            <a:noAutofit/>
          </a:bodyPr>
          <a:lstStyle/>
          <a:p>
            <a:pPr lvl="0" rtl="0">
              <a:spcBef>
                <a:spcPts val="0"/>
              </a:spcBef>
              <a:buNone/>
            </a:pPr>
            <a:endParaRPr>
              <a:solidFill>
                <a:srgbClr val="000000"/>
              </a:solidFill>
            </a:endParaRPr>
          </a:p>
          <a:p>
            <a:pPr lvl="0" rtl="0">
              <a:spcBef>
                <a:spcPts val="0"/>
              </a:spcBef>
              <a:buNone/>
            </a:pPr>
            <a:endParaRPr>
              <a:solidFill>
                <a:srgbClr val="FFFFFF"/>
              </a:solidFill>
            </a:endParaRPr>
          </a:p>
        </p:txBody>
      </p:sp>
      <p:sp>
        <p:nvSpPr>
          <p:cNvPr id="330" name="Shape 330"/>
          <p:cNvSpPr txBox="1">
            <a:spLocks noGrp="1"/>
          </p:cNvSpPr>
          <p:nvPr>
            <p:ph type="body" idx="1"/>
          </p:nvPr>
        </p:nvSpPr>
        <p:spPr>
          <a:xfrm>
            <a:off x="3616525" y="337900"/>
            <a:ext cx="2808000" cy="450300"/>
          </a:xfrm>
          <a:prstGeom prst="rect">
            <a:avLst/>
          </a:prstGeom>
        </p:spPr>
        <p:txBody>
          <a:bodyPr lIns="91425" tIns="91425" rIns="91425" bIns="91425" anchor="t" anchorCtr="0">
            <a:noAutofit/>
          </a:bodyPr>
          <a:lstStyle/>
          <a:p>
            <a:pPr lvl="0" rtl="0">
              <a:spcBef>
                <a:spcPts val="0"/>
              </a:spcBef>
              <a:buNone/>
            </a:pPr>
            <a:r>
              <a:rPr lang="en">
                <a:solidFill>
                  <a:srgbClr val="0094CE"/>
                </a:solidFill>
              </a:rPr>
              <a:t>Development Tools</a:t>
            </a:r>
          </a:p>
        </p:txBody>
      </p:sp>
      <p:pic>
        <p:nvPicPr>
          <p:cNvPr id="331" name="Shape 331" descr="Screen Shot 2016-12-08 at 11.54.47 PM.png"/>
          <p:cNvPicPr preferRelativeResize="0"/>
          <p:nvPr/>
        </p:nvPicPr>
        <p:blipFill>
          <a:blip r:embed="rId3">
            <a:alphaModFix/>
          </a:blip>
          <a:stretch>
            <a:fillRect/>
          </a:stretch>
        </p:blipFill>
        <p:spPr>
          <a:xfrm>
            <a:off x="5133225" y="712000"/>
            <a:ext cx="2469224" cy="1570299"/>
          </a:xfrm>
          <a:prstGeom prst="rect">
            <a:avLst/>
          </a:prstGeom>
          <a:noFill/>
          <a:ln>
            <a:noFill/>
          </a:ln>
        </p:spPr>
      </p:pic>
      <p:sp>
        <p:nvSpPr>
          <p:cNvPr id="332" name="Shape 332"/>
          <p:cNvSpPr/>
          <p:nvPr/>
        </p:nvSpPr>
        <p:spPr>
          <a:xfrm>
            <a:off x="4424900" y="4114714"/>
            <a:ext cx="294193" cy="551785"/>
          </a:xfrm>
          <a:prstGeom prst="flowChartPunchedCard">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a:off x="4914283" y="3096125"/>
            <a:ext cx="424934" cy="589821"/>
          </a:xfrm>
          <a:prstGeom prst="flowChartMagneticDisk">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p:nvPr/>
        </p:nvSpPr>
        <p:spPr>
          <a:xfrm>
            <a:off x="5982422" y="4114745"/>
            <a:ext cx="294300" cy="551700"/>
          </a:xfrm>
          <a:prstGeom prst="frame">
            <a:avLst>
              <a:gd name="adj1" fmla="val 12500"/>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335" name="Shape 335"/>
          <p:cNvPicPr preferRelativeResize="0"/>
          <p:nvPr/>
        </p:nvPicPr>
        <p:blipFill>
          <a:blip r:embed="rId4">
            <a:alphaModFix/>
          </a:blip>
          <a:stretch>
            <a:fillRect/>
          </a:stretch>
        </p:blipFill>
        <p:spPr>
          <a:xfrm>
            <a:off x="6678875" y="2617000"/>
            <a:ext cx="2469224" cy="2469224"/>
          </a:xfrm>
          <a:prstGeom prst="rect">
            <a:avLst/>
          </a:prstGeom>
          <a:noFill/>
          <a:ln>
            <a:noFill/>
          </a:ln>
        </p:spPr>
      </p:pic>
      <p:sp>
        <p:nvSpPr>
          <p:cNvPr id="336" name="Shape 336"/>
          <p:cNvSpPr txBox="1"/>
          <p:nvPr/>
        </p:nvSpPr>
        <p:spPr>
          <a:xfrm>
            <a:off x="4312650" y="4630150"/>
            <a:ext cx="518700" cy="180600"/>
          </a:xfrm>
          <a:prstGeom prst="rect">
            <a:avLst/>
          </a:prstGeom>
          <a:noFill/>
          <a:ln>
            <a:noFill/>
          </a:ln>
        </p:spPr>
        <p:txBody>
          <a:bodyPr lIns="91425" tIns="91425" rIns="91425" bIns="91425" anchor="t" anchorCtr="0">
            <a:noAutofit/>
          </a:bodyPr>
          <a:lstStyle/>
          <a:p>
            <a:pPr lvl="0">
              <a:spcBef>
                <a:spcPts val="0"/>
              </a:spcBef>
              <a:buNone/>
            </a:pPr>
            <a:r>
              <a:rPr lang="en"/>
              <a:t>File</a:t>
            </a:r>
          </a:p>
        </p:txBody>
      </p:sp>
      <p:sp>
        <p:nvSpPr>
          <p:cNvPr id="337" name="Shape 337"/>
          <p:cNvSpPr txBox="1"/>
          <p:nvPr/>
        </p:nvSpPr>
        <p:spPr>
          <a:xfrm>
            <a:off x="5904000" y="4630150"/>
            <a:ext cx="518700" cy="180600"/>
          </a:xfrm>
          <a:prstGeom prst="rect">
            <a:avLst/>
          </a:prstGeom>
          <a:noFill/>
          <a:ln>
            <a:noFill/>
          </a:ln>
        </p:spPr>
        <p:txBody>
          <a:bodyPr lIns="91425" tIns="91425" rIns="91425" bIns="91425" anchor="t" anchorCtr="0">
            <a:noAutofit/>
          </a:bodyPr>
          <a:lstStyle/>
          <a:p>
            <a:pPr lvl="0" rtl="0">
              <a:spcBef>
                <a:spcPts val="0"/>
              </a:spcBef>
              <a:buNone/>
            </a:pPr>
            <a:r>
              <a:rPr lang="en"/>
              <a:t>Port</a:t>
            </a:r>
          </a:p>
        </p:txBody>
      </p:sp>
      <p:sp>
        <p:nvSpPr>
          <p:cNvPr id="338" name="Shape 338"/>
          <p:cNvSpPr txBox="1"/>
          <p:nvPr/>
        </p:nvSpPr>
        <p:spPr>
          <a:xfrm>
            <a:off x="4761000" y="3639550"/>
            <a:ext cx="1223100" cy="180600"/>
          </a:xfrm>
          <a:prstGeom prst="rect">
            <a:avLst/>
          </a:prstGeom>
          <a:noFill/>
          <a:ln>
            <a:noFill/>
          </a:ln>
        </p:spPr>
        <p:txBody>
          <a:bodyPr lIns="91425" tIns="91425" rIns="91425" bIns="91425" anchor="t" anchorCtr="0">
            <a:noAutofit/>
          </a:bodyPr>
          <a:lstStyle/>
          <a:p>
            <a:pPr lvl="0" rtl="0">
              <a:spcBef>
                <a:spcPts val="0"/>
              </a:spcBef>
              <a:buNone/>
            </a:pPr>
            <a:r>
              <a:rPr lang="en"/>
              <a:t>MongoDB</a:t>
            </a:r>
          </a:p>
        </p:txBody>
      </p:sp>
      <p:sp>
        <p:nvSpPr>
          <p:cNvPr id="339" name="Shape 339"/>
          <p:cNvSpPr txBox="1"/>
          <p:nvPr/>
        </p:nvSpPr>
        <p:spPr>
          <a:xfrm>
            <a:off x="5555325" y="2836700"/>
            <a:ext cx="913500" cy="237000"/>
          </a:xfrm>
          <a:prstGeom prst="rect">
            <a:avLst/>
          </a:prstGeom>
          <a:noFill/>
          <a:ln>
            <a:noFill/>
          </a:ln>
        </p:spPr>
        <p:txBody>
          <a:bodyPr lIns="91425" tIns="91425" rIns="91425" bIns="91425" anchor="t" anchorCtr="0">
            <a:noAutofit/>
          </a:bodyPr>
          <a:lstStyle/>
          <a:p>
            <a:pPr lvl="0">
              <a:spcBef>
                <a:spcPts val="0"/>
              </a:spcBef>
              <a:buNone/>
            </a:pPr>
            <a:r>
              <a:rPr lang="en"/>
              <a:t>NodeJS</a:t>
            </a:r>
          </a:p>
        </p:txBody>
      </p:sp>
      <p:sp>
        <p:nvSpPr>
          <p:cNvPr id="340" name="Shape 340"/>
          <p:cNvSpPr txBox="1"/>
          <p:nvPr/>
        </p:nvSpPr>
        <p:spPr>
          <a:xfrm>
            <a:off x="3421725" y="2684300"/>
            <a:ext cx="913500" cy="237000"/>
          </a:xfrm>
          <a:prstGeom prst="rect">
            <a:avLst/>
          </a:prstGeom>
          <a:noFill/>
          <a:ln>
            <a:noFill/>
          </a:ln>
        </p:spPr>
        <p:txBody>
          <a:bodyPr lIns="91425" tIns="91425" rIns="91425" bIns="91425" anchor="t" anchorCtr="0">
            <a:noAutofit/>
          </a:bodyPr>
          <a:lstStyle/>
          <a:p>
            <a:pPr lvl="0" rtl="0">
              <a:spcBef>
                <a:spcPts val="0"/>
              </a:spcBef>
              <a:buNone/>
            </a:pPr>
            <a:r>
              <a:rPr lang="en"/>
              <a:t>Server</a:t>
            </a:r>
          </a:p>
        </p:txBody>
      </p:sp>
      <p:cxnSp>
        <p:nvCxnSpPr>
          <p:cNvPr id="341" name="Shape 341"/>
          <p:cNvCxnSpPr>
            <a:stCxn id="332" idx="0"/>
            <a:endCxn id="333" idx="2"/>
          </p:cNvCxnSpPr>
          <p:nvPr/>
        </p:nvCxnSpPr>
        <p:spPr>
          <a:xfrm rot="10800000" flipH="1">
            <a:off x="4571996" y="3391114"/>
            <a:ext cx="342300" cy="7236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3" idx="4"/>
            <a:endCxn id="334" idx="0"/>
          </p:cNvCxnSpPr>
          <p:nvPr/>
        </p:nvCxnSpPr>
        <p:spPr>
          <a:xfrm>
            <a:off x="5339217" y="3391035"/>
            <a:ext cx="790500" cy="723600"/>
          </a:xfrm>
          <a:prstGeom prst="straightConnector1">
            <a:avLst/>
          </a:prstGeom>
          <a:noFill/>
          <a:ln w="9525" cap="flat" cmpd="sng">
            <a:solidFill>
              <a:schemeClr val="dk2"/>
            </a:solidFill>
            <a:prstDash val="solid"/>
            <a:round/>
            <a:headEnd type="none" w="lg" len="lg"/>
            <a:tailEnd type="triangle" w="lg" len="lg"/>
          </a:ln>
        </p:spPr>
      </p:cxnSp>
      <p:cxnSp>
        <p:nvCxnSpPr>
          <p:cNvPr id="343" name="Shape 343"/>
          <p:cNvCxnSpPr>
            <a:stCxn id="334" idx="3"/>
          </p:cNvCxnSpPr>
          <p:nvPr/>
        </p:nvCxnSpPr>
        <p:spPr>
          <a:xfrm rot="10800000" flipH="1">
            <a:off x="6276722" y="3812495"/>
            <a:ext cx="1021200" cy="578100"/>
          </a:xfrm>
          <a:prstGeom prst="straightConnector1">
            <a:avLst/>
          </a:prstGeom>
          <a:noFill/>
          <a:ln w="9525" cap="flat" cmpd="sng">
            <a:solidFill>
              <a:schemeClr val="dk2"/>
            </a:solidFill>
            <a:prstDash val="solid"/>
            <a:round/>
            <a:headEnd type="none" w="lg" len="lg"/>
            <a:tailEnd type="triangle" w="lg" len="lg"/>
          </a:ln>
        </p:spPr>
      </p:cxnSp>
      <p:cxnSp>
        <p:nvCxnSpPr>
          <p:cNvPr id="344" name="Shape 344"/>
          <p:cNvCxnSpPr/>
          <p:nvPr/>
        </p:nvCxnSpPr>
        <p:spPr>
          <a:xfrm>
            <a:off x="6869275" y="2470225"/>
            <a:ext cx="22500" cy="2661900"/>
          </a:xfrm>
          <a:prstGeom prst="straightConnector1">
            <a:avLst/>
          </a:prstGeom>
          <a:noFill/>
          <a:ln w="9525" cap="flat" cmpd="sng">
            <a:solidFill>
              <a:schemeClr val="dk2"/>
            </a:solidFill>
            <a:prstDash val="solid"/>
            <a:round/>
            <a:headEnd type="none" w="lg" len="lg"/>
            <a:tailEnd type="none" w="lg" len="lg"/>
          </a:ln>
        </p:spPr>
      </p:cxnSp>
      <p:sp>
        <p:nvSpPr>
          <p:cNvPr id="345" name="Shape 345"/>
          <p:cNvSpPr txBox="1"/>
          <p:nvPr/>
        </p:nvSpPr>
        <p:spPr>
          <a:xfrm>
            <a:off x="5742825" y="2455700"/>
            <a:ext cx="1289400" cy="237000"/>
          </a:xfrm>
          <a:prstGeom prst="rect">
            <a:avLst/>
          </a:prstGeom>
          <a:noFill/>
          <a:ln>
            <a:noFill/>
          </a:ln>
        </p:spPr>
        <p:txBody>
          <a:bodyPr lIns="91425" tIns="91425" rIns="91425" bIns="91425" anchor="t" anchorCtr="0">
            <a:noAutofit/>
          </a:bodyPr>
          <a:lstStyle/>
          <a:p>
            <a:pPr lvl="0" rtl="0">
              <a:spcBef>
                <a:spcPts val="0"/>
              </a:spcBef>
              <a:buNone/>
            </a:pPr>
            <a:r>
              <a:rPr lang="en"/>
              <a:t>Server Side</a:t>
            </a:r>
          </a:p>
        </p:txBody>
      </p:sp>
      <p:sp>
        <p:nvSpPr>
          <p:cNvPr id="346" name="Shape 346"/>
          <p:cNvSpPr txBox="1"/>
          <p:nvPr/>
        </p:nvSpPr>
        <p:spPr>
          <a:xfrm>
            <a:off x="6885825" y="2455700"/>
            <a:ext cx="1289400" cy="237000"/>
          </a:xfrm>
          <a:prstGeom prst="rect">
            <a:avLst/>
          </a:prstGeom>
          <a:noFill/>
          <a:ln>
            <a:noFill/>
          </a:ln>
        </p:spPr>
        <p:txBody>
          <a:bodyPr lIns="91425" tIns="91425" rIns="91425" bIns="91425" anchor="t" anchorCtr="0">
            <a:noAutofit/>
          </a:bodyPr>
          <a:lstStyle/>
          <a:p>
            <a:pPr lvl="0" rtl="0">
              <a:spcBef>
                <a:spcPts val="0"/>
              </a:spcBef>
              <a:buNone/>
            </a:pPr>
            <a:r>
              <a:rPr lang="en"/>
              <a:t>Client Side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3449575" y="241550"/>
            <a:ext cx="55845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Fetching The Data On The Client</a:t>
            </a:r>
          </a:p>
        </p:txBody>
      </p:sp>
      <p:sp>
        <p:nvSpPr>
          <p:cNvPr id="352" name="Shape 352"/>
          <p:cNvSpPr txBox="1">
            <a:spLocks noGrp="1"/>
          </p:cNvSpPr>
          <p:nvPr>
            <p:ph type="body" idx="1"/>
          </p:nvPr>
        </p:nvSpPr>
        <p:spPr>
          <a:xfrm>
            <a:off x="3651325" y="915100"/>
            <a:ext cx="5181000" cy="3765000"/>
          </a:xfrm>
          <a:prstGeom prst="rect">
            <a:avLst/>
          </a:prstGeom>
        </p:spPr>
        <p:txBody>
          <a:bodyPr lIns="91425" tIns="91425" rIns="91425" bIns="91425" anchor="t" anchorCtr="0">
            <a:noAutofit/>
          </a:bodyPr>
          <a:lstStyle/>
          <a:p>
            <a:pPr marL="457200" lvl="0" indent="-228600" rtl="0">
              <a:spcBef>
                <a:spcPts val="0"/>
              </a:spcBef>
              <a:buChar char="●"/>
            </a:pPr>
            <a:r>
              <a:rPr lang="en" sz="1600" dirty="0"/>
              <a:t>We have Node server running on backend which is responsible for serving the data based on the client request.</a:t>
            </a:r>
          </a:p>
          <a:p>
            <a:pPr marL="457200" lvl="0" indent="-228600" rtl="0">
              <a:spcBef>
                <a:spcPts val="0"/>
              </a:spcBef>
              <a:buChar char="●"/>
            </a:pPr>
            <a:r>
              <a:rPr lang="en" sz="1600" dirty="0"/>
              <a:t>Server follows REST API Concepts. It has few GET routes.</a:t>
            </a:r>
          </a:p>
          <a:p>
            <a:pPr marL="457200" lvl="0" indent="-228600" rtl="0">
              <a:spcBef>
                <a:spcPts val="0"/>
              </a:spcBef>
              <a:buChar char="●"/>
            </a:pPr>
            <a:r>
              <a:rPr lang="en" sz="1600" dirty="0"/>
              <a:t>Client makes Ajax call when user opens the App. </a:t>
            </a:r>
          </a:p>
          <a:p>
            <a:pPr marL="457200" lvl="0" indent="-228600" rtl="0">
              <a:spcBef>
                <a:spcPts val="0"/>
              </a:spcBef>
              <a:buChar char="●"/>
            </a:pPr>
            <a:r>
              <a:rPr lang="en" sz="1600" dirty="0"/>
              <a:t>Server fetches the data from MongoDB and gives that to client as a JSON  object.</a:t>
            </a:r>
          </a:p>
          <a:p>
            <a:pPr marL="457200" lvl="0" indent="-228600" rtl="0">
              <a:spcBef>
                <a:spcPts val="0"/>
              </a:spcBef>
              <a:buChar char="●"/>
            </a:pPr>
            <a:r>
              <a:rPr lang="en" sz="1600" dirty="0"/>
              <a:t>Client parses the data, stores it locally and uses it to show timetables for different possible routes.</a:t>
            </a:r>
          </a:p>
        </p:txBody>
      </p:sp>
      <p:sp>
        <p:nvSpPr>
          <p:cNvPr id="353" name="Shape 353"/>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chemeClr val="lt1"/>
                </a:solidFill>
              </a:rPr>
              <a:t>Server and Client Communication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3459150" y="445025"/>
            <a:ext cx="55845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Fetching The Data On The Client</a:t>
            </a:r>
          </a:p>
        </p:txBody>
      </p:sp>
      <p:sp>
        <p:nvSpPr>
          <p:cNvPr id="359" name="Shape 359"/>
          <p:cNvSpPr txBox="1">
            <a:spLocks noGrp="1"/>
          </p:cNvSpPr>
          <p:nvPr>
            <p:ph type="body" idx="1"/>
          </p:nvPr>
        </p:nvSpPr>
        <p:spPr>
          <a:xfrm>
            <a:off x="3651325" y="1152475"/>
            <a:ext cx="5181000" cy="3765000"/>
          </a:xfrm>
          <a:prstGeom prst="rect">
            <a:avLst/>
          </a:prstGeom>
        </p:spPr>
        <p:txBody>
          <a:bodyPr lIns="91425" tIns="91425" rIns="91425" bIns="91425" anchor="t" anchorCtr="0">
            <a:noAutofit/>
          </a:bodyPr>
          <a:lstStyle/>
          <a:p>
            <a:pPr lvl="0" algn="ctr" rtl="0">
              <a:spcBef>
                <a:spcPts val="0"/>
              </a:spcBef>
              <a:buNone/>
            </a:pPr>
            <a:r>
              <a:rPr lang="en"/>
              <a:t>Following Diagram illustrates Client/Server Communication Flow</a:t>
            </a:r>
          </a:p>
        </p:txBody>
      </p:sp>
      <p:sp>
        <p:nvSpPr>
          <p:cNvPr id="360" name="Shape 360"/>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chemeClr val="lt1"/>
                </a:solidFill>
              </a:rPr>
              <a:t>Server and Client Communication</a:t>
            </a:r>
          </a:p>
        </p:txBody>
      </p:sp>
      <p:sp>
        <p:nvSpPr>
          <p:cNvPr id="361" name="Shape 361"/>
          <p:cNvSpPr/>
          <p:nvPr/>
        </p:nvSpPr>
        <p:spPr>
          <a:xfrm>
            <a:off x="4114800" y="2995675"/>
            <a:ext cx="1379100" cy="1209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Server</a:t>
            </a:r>
          </a:p>
        </p:txBody>
      </p:sp>
      <p:pic>
        <p:nvPicPr>
          <p:cNvPr id="362" name="Shape 362"/>
          <p:cNvPicPr preferRelativeResize="0"/>
          <p:nvPr/>
        </p:nvPicPr>
        <p:blipFill>
          <a:blip r:embed="rId3">
            <a:alphaModFix/>
          </a:blip>
          <a:stretch>
            <a:fillRect/>
          </a:stretch>
        </p:blipFill>
        <p:spPr>
          <a:xfrm>
            <a:off x="6574425" y="2448250"/>
            <a:ext cx="2469224" cy="2469224"/>
          </a:xfrm>
          <a:prstGeom prst="rect">
            <a:avLst/>
          </a:prstGeom>
          <a:noFill/>
          <a:ln>
            <a:noFill/>
          </a:ln>
        </p:spPr>
      </p:pic>
      <p:cxnSp>
        <p:nvCxnSpPr>
          <p:cNvPr id="363" name="Shape 363"/>
          <p:cNvCxnSpPr/>
          <p:nvPr/>
        </p:nvCxnSpPr>
        <p:spPr>
          <a:xfrm flipH="1">
            <a:off x="5527850" y="3074800"/>
            <a:ext cx="1774800" cy="22500"/>
          </a:xfrm>
          <a:prstGeom prst="straightConnector1">
            <a:avLst/>
          </a:prstGeom>
          <a:noFill/>
          <a:ln w="19050" cap="flat" cmpd="sng">
            <a:solidFill>
              <a:schemeClr val="dk2"/>
            </a:solidFill>
            <a:prstDash val="solid"/>
            <a:round/>
            <a:headEnd type="none" w="lg" len="lg"/>
            <a:tailEnd type="triangle" w="lg" len="lg"/>
          </a:ln>
        </p:spPr>
      </p:cxnSp>
      <p:sp>
        <p:nvSpPr>
          <p:cNvPr id="364" name="Shape 364"/>
          <p:cNvSpPr txBox="1"/>
          <p:nvPr/>
        </p:nvSpPr>
        <p:spPr>
          <a:xfrm>
            <a:off x="5674725" y="2600275"/>
            <a:ext cx="1379100" cy="395400"/>
          </a:xfrm>
          <a:prstGeom prst="rect">
            <a:avLst/>
          </a:prstGeom>
          <a:noFill/>
          <a:ln>
            <a:noFill/>
          </a:ln>
        </p:spPr>
        <p:txBody>
          <a:bodyPr lIns="91425" tIns="91425" rIns="91425" bIns="91425" anchor="t" anchorCtr="0">
            <a:noAutofit/>
          </a:bodyPr>
          <a:lstStyle/>
          <a:p>
            <a:pPr lvl="0" algn="ctr">
              <a:spcBef>
                <a:spcPts val="0"/>
              </a:spcBef>
              <a:buNone/>
            </a:pPr>
            <a:r>
              <a:rPr lang="en" sz="1100"/>
              <a:t>GET request from client</a:t>
            </a:r>
          </a:p>
        </p:txBody>
      </p:sp>
      <p:cxnSp>
        <p:nvCxnSpPr>
          <p:cNvPr id="365" name="Shape 365"/>
          <p:cNvCxnSpPr/>
          <p:nvPr/>
        </p:nvCxnSpPr>
        <p:spPr>
          <a:xfrm>
            <a:off x="5516550" y="3854800"/>
            <a:ext cx="1786200" cy="0"/>
          </a:xfrm>
          <a:prstGeom prst="straightConnector1">
            <a:avLst/>
          </a:prstGeom>
          <a:noFill/>
          <a:ln w="19050" cap="flat" cmpd="sng">
            <a:solidFill>
              <a:schemeClr val="dk2"/>
            </a:solidFill>
            <a:prstDash val="solid"/>
            <a:round/>
            <a:headEnd type="none" w="lg" len="lg"/>
            <a:tailEnd type="triangle" w="lg" len="lg"/>
          </a:ln>
        </p:spPr>
      </p:cxnSp>
      <p:sp>
        <p:nvSpPr>
          <p:cNvPr id="366" name="Shape 366"/>
          <p:cNvSpPr txBox="1"/>
          <p:nvPr/>
        </p:nvSpPr>
        <p:spPr>
          <a:xfrm>
            <a:off x="5770950" y="3854800"/>
            <a:ext cx="1277400" cy="395400"/>
          </a:xfrm>
          <a:prstGeom prst="rect">
            <a:avLst/>
          </a:prstGeom>
          <a:noFill/>
          <a:ln>
            <a:noFill/>
          </a:ln>
        </p:spPr>
        <p:txBody>
          <a:bodyPr lIns="91425" tIns="91425" rIns="91425" bIns="91425" anchor="t" anchorCtr="0">
            <a:noAutofit/>
          </a:bodyPr>
          <a:lstStyle/>
          <a:p>
            <a:pPr lvl="0" algn="ctr">
              <a:spcBef>
                <a:spcPts val="0"/>
              </a:spcBef>
              <a:buNone/>
            </a:pPr>
            <a:r>
              <a:rPr lang="en" sz="1100"/>
              <a:t>Response: JSON Data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3459150" y="445025"/>
            <a:ext cx="55845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Fetching The Data On The Client</a:t>
            </a:r>
          </a:p>
        </p:txBody>
      </p:sp>
      <p:sp>
        <p:nvSpPr>
          <p:cNvPr id="372" name="Shape 372"/>
          <p:cNvSpPr txBox="1">
            <a:spLocks noGrp="1"/>
          </p:cNvSpPr>
          <p:nvPr>
            <p:ph type="body" idx="1"/>
          </p:nvPr>
        </p:nvSpPr>
        <p:spPr>
          <a:xfrm>
            <a:off x="3660900" y="1017725"/>
            <a:ext cx="5181000" cy="3765000"/>
          </a:xfrm>
          <a:prstGeom prst="rect">
            <a:avLst/>
          </a:prstGeom>
        </p:spPr>
        <p:txBody>
          <a:bodyPr lIns="91425" tIns="91425" rIns="91425" bIns="91425" anchor="t" anchorCtr="0">
            <a:noAutofit/>
          </a:bodyPr>
          <a:lstStyle/>
          <a:p>
            <a:pPr marL="457200" lvl="0" indent="-228600" rtl="0">
              <a:spcBef>
                <a:spcPts val="0"/>
              </a:spcBef>
              <a:buChar char="●"/>
            </a:pPr>
            <a:r>
              <a:rPr lang="en" dirty="0"/>
              <a:t>To show the alerts on the client data flow is bit different. </a:t>
            </a:r>
          </a:p>
          <a:p>
            <a:pPr marL="457200" lvl="0" indent="-228600" rtl="0">
              <a:spcBef>
                <a:spcPts val="0"/>
              </a:spcBef>
              <a:buChar char="●"/>
            </a:pPr>
            <a:r>
              <a:rPr lang="en" dirty="0"/>
              <a:t>Whenever client makes request to fetch the alerts, server in turn fetches fresh RSS feeds from PATH website.</a:t>
            </a:r>
          </a:p>
          <a:p>
            <a:pPr marL="457200" lvl="0" indent="-228600" rtl="0">
              <a:spcBef>
                <a:spcPts val="0"/>
              </a:spcBef>
              <a:buChar char="●"/>
            </a:pPr>
            <a:r>
              <a:rPr lang="en" dirty="0"/>
              <a:t>Server parses the data which was in XML format and converts it into JSON format. </a:t>
            </a:r>
          </a:p>
          <a:p>
            <a:pPr marL="457200" lvl="0" indent="-228600" rtl="0">
              <a:spcBef>
                <a:spcPts val="0"/>
              </a:spcBef>
              <a:buChar char="●"/>
            </a:pPr>
            <a:r>
              <a:rPr lang="en" dirty="0"/>
              <a:t>Server then sends that JSON object to client.</a:t>
            </a:r>
          </a:p>
          <a:p>
            <a:pPr marL="457200" lvl="0" indent="-228600" rtl="0">
              <a:spcBef>
                <a:spcPts val="0"/>
              </a:spcBef>
              <a:buChar char="●"/>
            </a:pPr>
            <a:r>
              <a:rPr lang="en" dirty="0"/>
              <a:t>Client displays alerts.</a:t>
            </a:r>
          </a:p>
        </p:txBody>
      </p:sp>
      <p:sp>
        <p:nvSpPr>
          <p:cNvPr id="373" name="Shape 373"/>
          <p:cNvSpPr txBox="1"/>
          <p:nvPr/>
        </p:nvSpPr>
        <p:spPr>
          <a:xfrm>
            <a:off x="-125" y="0"/>
            <a:ext cx="3392100" cy="5143500"/>
          </a:xfrm>
          <a:prstGeom prst="rect">
            <a:avLst/>
          </a:prstGeom>
          <a:solidFill>
            <a:srgbClr val="0094CE"/>
          </a:solidFill>
          <a:ln w="9525" cap="flat" cmpd="sng">
            <a:solidFill>
              <a:srgbClr val="F9F9F9"/>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b="1">
                <a:solidFill>
                  <a:schemeClr val="lt1"/>
                </a:solidFill>
              </a:rPr>
              <a:t>Server and Client Communication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Problems Encountered</a:t>
            </a:r>
          </a:p>
        </p:txBody>
      </p:sp>
      <p:sp>
        <p:nvSpPr>
          <p:cNvPr id="379" name="Shape 379"/>
          <p:cNvSpPr txBox="1">
            <a:spLocks noGrp="1"/>
          </p:cNvSpPr>
          <p:nvPr>
            <p:ph type="body" idx="1"/>
          </p:nvPr>
        </p:nvSpPr>
        <p:spPr>
          <a:xfrm>
            <a:off x="311700" y="101772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Schedule data did not come in a useable form.  We needed to clean the data and reformat it to make it easier to query.</a:t>
            </a:r>
            <a:br>
              <a:rPr lang="en" dirty="0"/>
            </a:br>
            <a:endParaRPr lang="en" dirty="0"/>
          </a:p>
          <a:p>
            <a:pPr marL="457200" lvl="0" indent="-228600" rtl="0">
              <a:spcBef>
                <a:spcPts val="0"/>
              </a:spcBef>
              <a:buChar char="●"/>
            </a:pPr>
            <a:r>
              <a:rPr lang="en" dirty="0"/>
              <a:t>In trying to include some of the logic on the the client side, we realized there would be some difficulty in integrating with PhoneGap.  For this reason, we had to move the logic to the server side.</a:t>
            </a:r>
          </a:p>
          <a:p>
            <a:pPr marL="914400" lvl="1" indent="-228600" rtl="0">
              <a:spcBef>
                <a:spcPts val="0"/>
              </a:spcBef>
              <a:buChar char="○"/>
            </a:pPr>
            <a:r>
              <a:rPr lang="en" dirty="0"/>
              <a:t>Example:  fetching alert data from the PATH RSS feed and parsing the XML using Node modules introduced complications when running Node with PhoneGap</a:t>
            </a:r>
            <a:r>
              <a:rPr lang="en" dirty="0" smtClean="0"/>
              <a:t>.</a:t>
            </a:r>
            <a:endParaRPr lang="en" dirty="0"/>
          </a:p>
          <a:p>
            <a:pPr marL="457200" lvl="0" indent="-228600" rtl="0">
              <a:spcBef>
                <a:spcPts val="0"/>
              </a:spcBef>
              <a:buChar char="●"/>
            </a:pPr>
            <a:r>
              <a:rPr lang="en" dirty="0"/>
              <a:t>We realized that users would not be able to fetch schedule data when underground.  For this reason, we explored saving the data locally on the user’s device when internet service is available.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chemeClr val="dk2"/>
                </a:solidFill>
              </a:rPr>
              <a:t>Next Steps</a:t>
            </a:r>
          </a:p>
        </p:txBody>
      </p:sp>
      <p:sp>
        <p:nvSpPr>
          <p:cNvPr id="385" name="Shape 3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Station-to-Station scheduling, including instructions on transferring</a:t>
            </a:r>
            <a:br>
              <a:rPr lang="en"/>
            </a:br>
            <a:endParaRPr lang="en"/>
          </a:p>
          <a:p>
            <a:pPr marL="457200" lvl="0" indent="-228600" rtl="0">
              <a:spcBef>
                <a:spcPts val="0"/>
              </a:spcBef>
            </a:pPr>
            <a:r>
              <a:rPr lang="en"/>
              <a:t>Incorporate advertising</a:t>
            </a:r>
            <a:br>
              <a:rPr lang="en"/>
            </a:br>
            <a:endParaRPr lang="en"/>
          </a:p>
          <a:p>
            <a:pPr marL="457200" lvl="0" indent="-228600" rtl="0">
              <a:spcBef>
                <a:spcPts val="0"/>
              </a:spcBef>
            </a:pPr>
            <a:r>
              <a:rPr lang="en"/>
              <a:t>Layer in mobile ticket purchase and contactless payments</a:t>
            </a:r>
            <a:br>
              <a:rPr lang="en"/>
            </a:br>
            <a:endParaRPr lang="en"/>
          </a:p>
          <a:p>
            <a:pPr marL="457200" lvl="0" indent="-228600" rtl="0">
              <a:spcBef>
                <a:spcPts val="0"/>
              </a:spcBef>
            </a:pPr>
            <a:r>
              <a:rPr lang="en"/>
              <a:t>Push notifications for alerts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The problem</a:t>
            </a:r>
          </a:p>
        </p:txBody>
      </p:sp>
      <p:pic>
        <p:nvPicPr>
          <p:cNvPr id="129" name="Shape 129"/>
          <p:cNvPicPr preferRelativeResize="0"/>
          <p:nvPr/>
        </p:nvPicPr>
        <p:blipFill rotWithShape="1">
          <a:blip r:embed="rId3">
            <a:alphaModFix/>
          </a:blip>
          <a:srcRect t="12026"/>
          <a:stretch/>
        </p:blipFill>
        <p:spPr>
          <a:xfrm>
            <a:off x="72575" y="1740349"/>
            <a:ext cx="6195592" cy="3289125"/>
          </a:xfrm>
          <a:prstGeom prst="rect">
            <a:avLst/>
          </a:prstGeom>
          <a:noFill/>
          <a:ln>
            <a:noFill/>
          </a:ln>
        </p:spPr>
      </p:pic>
      <p:sp>
        <p:nvSpPr>
          <p:cNvPr id="130" name="Shape 130"/>
          <p:cNvSpPr txBox="1">
            <a:spLocks noGrp="1"/>
          </p:cNvSpPr>
          <p:nvPr>
            <p:ph type="body" idx="1"/>
          </p:nvPr>
        </p:nvSpPr>
        <p:spPr>
          <a:xfrm>
            <a:off x="6486325" y="2249725"/>
            <a:ext cx="2144700" cy="1884900"/>
          </a:xfrm>
          <a:prstGeom prst="rect">
            <a:avLst/>
          </a:prstGeom>
        </p:spPr>
        <p:txBody>
          <a:bodyPr lIns="91425" tIns="91425" rIns="91425" bIns="91425" anchor="t" anchorCtr="0">
            <a:noAutofit/>
          </a:bodyPr>
          <a:lstStyle/>
          <a:p>
            <a:pPr lvl="0" rtl="0">
              <a:spcBef>
                <a:spcPts val="0"/>
              </a:spcBef>
              <a:buNone/>
            </a:pPr>
            <a:r>
              <a:rPr lang="en" sz="1800"/>
              <a:t>Desktop-only site is difficult to navigate on mobile, with schedules </a:t>
            </a:r>
            <a:r>
              <a:rPr lang="en" sz="1800" b="1"/>
              <a:t>nearly impossible to find.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Shape 390"/>
          <p:cNvPicPr preferRelativeResize="0"/>
          <p:nvPr/>
        </p:nvPicPr>
        <p:blipFill>
          <a:blip r:embed="rId3">
            <a:alphaModFix amt="42000"/>
          </a:blip>
          <a:stretch>
            <a:fillRect/>
          </a:stretch>
        </p:blipFill>
        <p:spPr>
          <a:xfrm>
            <a:off x="0" y="0"/>
            <a:ext cx="9144000" cy="5143500"/>
          </a:xfrm>
          <a:prstGeom prst="rect">
            <a:avLst/>
          </a:prstGeom>
          <a:noFill/>
          <a:ln>
            <a:noFill/>
          </a:ln>
        </p:spPr>
      </p:pic>
      <p:sp>
        <p:nvSpPr>
          <p:cNvPr id="391" name="Shape 391"/>
          <p:cNvSpPr txBox="1"/>
          <p:nvPr/>
        </p:nvSpPr>
        <p:spPr>
          <a:xfrm>
            <a:off x="1203450" y="2105700"/>
            <a:ext cx="6737100" cy="932100"/>
          </a:xfrm>
          <a:prstGeom prst="rect">
            <a:avLst/>
          </a:prstGeom>
          <a:noFill/>
          <a:ln>
            <a:noFill/>
          </a:ln>
        </p:spPr>
        <p:txBody>
          <a:bodyPr lIns="91425" tIns="91425" rIns="91425" bIns="91425" anchor="ctr" anchorCtr="0">
            <a:noAutofit/>
          </a:bodyPr>
          <a:lstStyle/>
          <a:p>
            <a:pPr lvl="0" algn="ctr" rtl="0">
              <a:spcBef>
                <a:spcPts val="0"/>
              </a:spcBef>
              <a:buNone/>
            </a:pPr>
            <a:r>
              <a:rPr lang="en" sz="7200" b="1">
                <a:solidFill>
                  <a:srgbClr val="666666"/>
                </a:solidFill>
                <a:latin typeface="Proxima Nova"/>
                <a:ea typeface="Proxima Nova"/>
                <a:cs typeface="Proxima Nova"/>
                <a:sym typeface="Proxima Nova"/>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71900" y="738725"/>
            <a:ext cx="8222100" cy="767700"/>
          </a:xfrm>
          <a:prstGeom prst="rect">
            <a:avLst/>
          </a:prstGeom>
        </p:spPr>
        <p:txBody>
          <a:bodyPr lIns="91425" tIns="91425" rIns="91425" bIns="91425" anchor="b" anchorCtr="0">
            <a:noAutofit/>
          </a:bodyPr>
          <a:lstStyle/>
          <a:p>
            <a:pPr lvl="0" rtl="0">
              <a:spcBef>
                <a:spcPts val="0"/>
              </a:spcBef>
              <a:buNone/>
            </a:pPr>
            <a:r>
              <a:rPr lang="en"/>
              <a:t>The problem</a:t>
            </a:r>
          </a:p>
        </p:txBody>
      </p:sp>
      <p:sp>
        <p:nvSpPr>
          <p:cNvPr id="136" name="Shape 136"/>
          <p:cNvSpPr txBox="1">
            <a:spLocks noGrp="1"/>
          </p:cNvSpPr>
          <p:nvPr>
            <p:ph type="body" idx="1"/>
          </p:nvPr>
        </p:nvSpPr>
        <p:spPr>
          <a:xfrm>
            <a:off x="300875" y="2048175"/>
            <a:ext cx="1570500" cy="1246500"/>
          </a:xfrm>
          <a:prstGeom prst="rect">
            <a:avLst/>
          </a:prstGeom>
        </p:spPr>
        <p:txBody>
          <a:bodyPr lIns="91425" tIns="91425" rIns="91425" bIns="91425" anchor="t" anchorCtr="0">
            <a:noAutofit/>
          </a:bodyPr>
          <a:lstStyle/>
          <a:p>
            <a:pPr lvl="0">
              <a:spcBef>
                <a:spcPts val="0"/>
              </a:spcBef>
              <a:buNone/>
            </a:pPr>
            <a:r>
              <a:rPr lang="en" sz="1800"/>
              <a:t>Need to </a:t>
            </a:r>
            <a:r>
              <a:rPr lang="en" sz="1800" b="1"/>
              <a:t>dig through a lot of tweets</a:t>
            </a:r>
            <a:r>
              <a:rPr lang="en" sz="1800"/>
              <a:t> to find PATH Alerts on your Twitter feed...</a:t>
            </a:r>
          </a:p>
          <a:p>
            <a:pPr lvl="0" rtl="0">
              <a:spcBef>
                <a:spcPts val="0"/>
              </a:spcBef>
              <a:buNone/>
            </a:pPr>
            <a:endParaRPr sz="1800"/>
          </a:p>
        </p:txBody>
      </p:sp>
      <p:pic>
        <p:nvPicPr>
          <p:cNvPr id="137" name="Shape 137"/>
          <p:cNvPicPr preferRelativeResize="0"/>
          <p:nvPr/>
        </p:nvPicPr>
        <p:blipFill>
          <a:blip r:embed="rId3">
            <a:alphaModFix/>
          </a:blip>
          <a:stretch>
            <a:fillRect/>
          </a:stretch>
        </p:blipFill>
        <p:spPr>
          <a:xfrm>
            <a:off x="2166225" y="2116575"/>
            <a:ext cx="1570400" cy="2787474"/>
          </a:xfrm>
          <a:prstGeom prst="rect">
            <a:avLst/>
          </a:prstGeom>
          <a:noFill/>
          <a:ln>
            <a:noFill/>
          </a:ln>
        </p:spPr>
      </p:pic>
      <p:pic>
        <p:nvPicPr>
          <p:cNvPr id="138" name="Shape 138"/>
          <p:cNvPicPr preferRelativeResize="0"/>
          <p:nvPr/>
        </p:nvPicPr>
        <p:blipFill rotWithShape="1">
          <a:blip r:embed="rId4">
            <a:alphaModFix/>
          </a:blip>
          <a:srcRect l="29454" t="13683" r="17435" b="-2945"/>
          <a:stretch/>
        </p:blipFill>
        <p:spPr>
          <a:xfrm>
            <a:off x="4298425" y="1949162"/>
            <a:ext cx="3078399" cy="3122300"/>
          </a:xfrm>
          <a:prstGeom prst="rect">
            <a:avLst/>
          </a:prstGeom>
          <a:noFill/>
          <a:ln>
            <a:noFill/>
          </a:ln>
        </p:spPr>
      </p:pic>
      <p:cxnSp>
        <p:nvCxnSpPr>
          <p:cNvPr id="139" name="Shape 139"/>
          <p:cNvCxnSpPr/>
          <p:nvPr/>
        </p:nvCxnSpPr>
        <p:spPr>
          <a:xfrm>
            <a:off x="1683300" y="3211150"/>
            <a:ext cx="460200" cy="0"/>
          </a:xfrm>
          <a:prstGeom prst="straightConnector1">
            <a:avLst/>
          </a:prstGeom>
          <a:noFill/>
          <a:ln w="9525" cap="flat" cmpd="sng">
            <a:solidFill>
              <a:schemeClr val="dk2"/>
            </a:solidFill>
            <a:prstDash val="solid"/>
            <a:round/>
            <a:headEnd type="none" w="lg" len="lg"/>
            <a:tailEnd type="none" w="lg" len="lg"/>
          </a:ln>
        </p:spPr>
      </p:cxnSp>
      <p:sp>
        <p:nvSpPr>
          <p:cNvPr id="140" name="Shape 140"/>
          <p:cNvSpPr txBox="1">
            <a:spLocks noGrp="1"/>
          </p:cNvSpPr>
          <p:nvPr>
            <p:ph type="body" idx="1"/>
          </p:nvPr>
        </p:nvSpPr>
        <p:spPr>
          <a:xfrm>
            <a:off x="7430975" y="2116575"/>
            <a:ext cx="1570500" cy="1246500"/>
          </a:xfrm>
          <a:prstGeom prst="rect">
            <a:avLst/>
          </a:prstGeom>
        </p:spPr>
        <p:txBody>
          <a:bodyPr lIns="91425" tIns="91425" rIns="91425" bIns="91425" anchor="t" anchorCtr="0">
            <a:noAutofit/>
          </a:bodyPr>
          <a:lstStyle/>
          <a:p>
            <a:pPr lvl="0" rtl="0">
              <a:spcBef>
                <a:spcPts val="0"/>
              </a:spcBef>
              <a:buNone/>
            </a:pPr>
            <a:r>
              <a:rPr lang="en" sz="1800"/>
              <a:t>Or </a:t>
            </a:r>
            <a:r>
              <a:rPr lang="en" sz="1800" b="1"/>
              <a:t>fill out a long form</a:t>
            </a:r>
            <a:r>
              <a:rPr lang="en" sz="1800"/>
              <a:t> to receive text alerts, which are often </a:t>
            </a:r>
            <a:r>
              <a:rPr lang="en" sz="1800" b="1"/>
              <a:t>arrive too late.</a:t>
            </a:r>
          </a:p>
          <a:p>
            <a:pPr lvl="0" rtl="0">
              <a:spcBef>
                <a:spcPts val="0"/>
              </a:spcBef>
              <a:buNone/>
            </a:pPr>
            <a:endParaRPr sz="1800"/>
          </a:p>
        </p:txBody>
      </p:sp>
      <p:cxnSp>
        <p:nvCxnSpPr>
          <p:cNvPr id="141" name="Shape 141"/>
          <p:cNvCxnSpPr/>
          <p:nvPr/>
        </p:nvCxnSpPr>
        <p:spPr>
          <a:xfrm>
            <a:off x="6916625" y="3211150"/>
            <a:ext cx="460200" cy="0"/>
          </a:xfrm>
          <a:prstGeom prst="straightConnector1">
            <a:avLst/>
          </a:prstGeom>
          <a:noFill/>
          <a:ln w="9525" cap="flat" cmpd="sng">
            <a:solidFill>
              <a:schemeClr val="dk2"/>
            </a:solidFill>
            <a:prstDash val="solid"/>
            <a:round/>
            <a:headEnd type="none" w="lg" len="lg"/>
            <a:tailEnd type="non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4CE"/>
        </a:solidFill>
        <a:effectLst/>
      </p:bgPr>
    </p:bg>
    <p:spTree>
      <p:nvGrpSpPr>
        <p:cNvPr id="1" name="Shape 145"/>
        <p:cNvGrpSpPr/>
        <p:nvPr/>
      </p:nvGrpSpPr>
      <p:grpSpPr>
        <a:xfrm>
          <a:off x="0" y="0"/>
          <a:ext cx="0" cy="0"/>
          <a:chOff x="0" y="0"/>
          <a:chExt cx="0" cy="0"/>
        </a:xfrm>
      </p:grpSpPr>
      <p:pic>
        <p:nvPicPr>
          <p:cNvPr id="146" name="Shape 146"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47" name="Shape 147"/>
          <p:cNvSpPr txBox="1">
            <a:spLocks noGrp="1"/>
          </p:cNvSpPr>
          <p:nvPr>
            <p:ph type="title"/>
          </p:nvPr>
        </p:nvSpPr>
        <p:spPr>
          <a:xfrm>
            <a:off x="265500" y="1830600"/>
            <a:ext cx="4045200" cy="1482300"/>
          </a:xfrm>
          <a:prstGeom prst="rect">
            <a:avLst/>
          </a:prstGeom>
        </p:spPr>
        <p:txBody>
          <a:bodyPr lIns="91425" tIns="91425" rIns="91425" bIns="91425" anchor="ctr" anchorCtr="0">
            <a:noAutofit/>
          </a:bodyPr>
          <a:lstStyle/>
          <a:p>
            <a:pPr lvl="0" rtl="0">
              <a:spcBef>
                <a:spcPts val="0"/>
              </a:spcBef>
              <a:buNone/>
            </a:pPr>
            <a:r>
              <a:rPr lang="en">
                <a:solidFill>
                  <a:schemeClr val="lt1"/>
                </a:solidFill>
              </a:rPr>
              <a:t>The solution</a:t>
            </a:r>
          </a:p>
        </p:txBody>
      </p:sp>
      <p:sp>
        <p:nvSpPr>
          <p:cNvPr id="148" name="Shape 148"/>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rtl="0">
              <a:spcBef>
                <a:spcPts val="0"/>
              </a:spcBef>
              <a:buNone/>
            </a:pPr>
            <a:r>
              <a:rPr lang="en" sz="2400"/>
              <a:t>An </a:t>
            </a:r>
            <a:r>
              <a:rPr lang="en" sz="2400" b="1"/>
              <a:t>official</a:t>
            </a:r>
            <a:r>
              <a:rPr lang="en" sz="2400"/>
              <a:t> mobile app for the PATH, to put all this information in one fast, easy-to-access place.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Shape 153"/>
          <p:cNvPicPr preferRelativeResize="0"/>
          <p:nvPr/>
        </p:nvPicPr>
        <p:blipFill>
          <a:blip r:embed="rId3">
            <a:alphaModFix/>
          </a:blip>
          <a:stretch>
            <a:fillRect/>
          </a:stretch>
        </p:blipFill>
        <p:spPr>
          <a:xfrm>
            <a:off x="2725025" y="304800"/>
            <a:ext cx="5143500" cy="5143500"/>
          </a:xfrm>
          <a:prstGeom prst="rect">
            <a:avLst/>
          </a:prstGeom>
          <a:noFill/>
          <a:ln>
            <a:noFill/>
          </a:ln>
        </p:spPr>
      </p:pic>
      <p:cxnSp>
        <p:nvCxnSpPr>
          <p:cNvPr id="154" name="Shape 154"/>
          <p:cNvCxnSpPr/>
          <p:nvPr/>
        </p:nvCxnSpPr>
        <p:spPr>
          <a:xfrm rot="10800000">
            <a:off x="3620675" y="1942525"/>
            <a:ext cx="1151700" cy="0"/>
          </a:xfrm>
          <a:prstGeom prst="straightConnector1">
            <a:avLst/>
          </a:prstGeom>
          <a:noFill/>
          <a:ln w="9525" cap="flat" cmpd="sng">
            <a:solidFill>
              <a:schemeClr val="dk2"/>
            </a:solidFill>
            <a:prstDash val="solid"/>
            <a:round/>
            <a:headEnd type="none" w="lg" len="lg"/>
            <a:tailEnd type="none" w="lg" len="lg"/>
          </a:ln>
        </p:spPr>
      </p:cxnSp>
      <p:cxnSp>
        <p:nvCxnSpPr>
          <p:cNvPr id="155" name="Shape 155"/>
          <p:cNvCxnSpPr/>
          <p:nvPr/>
        </p:nvCxnSpPr>
        <p:spPr>
          <a:xfrm>
            <a:off x="5798525" y="2854650"/>
            <a:ext cx="1208700" cy="0"/>
          </a:xfrm>
          <a:prstGeom prst="straightConnector1">
            <a:avLst/>
          </a:prstGeom>
          <a:noFill/>
          <a:ln w="9525" cap="flat" cmpd="sng">
            <a:solidFill>
              <a:schemeClr val="dk2"/>
            </a:solidFill>
            <a:prstDash val="solid"/>
            <a:round/>
            <a:headEnd type="none" w="lg" len="lg"/>
            <a:tailEnd type="none" w="lg" len="lg"/>
          </a:ln>
        </p:spPr>
      </p:cxnSp>
      <p:cxnSp>
        <p:nvCxnSpPr>
          <p:cNvPr id="156" name="Shape 156"/>
          <p:cNvCxnSpPr/>
          <p:nvPr/>
        </p:nvCxnSpPr>
        <p:spPr>
          <a:xfrm>
            <a:off x="3563675" y="3691150"/>
            <a:ext cx="1208700" cy="0"/>
          </a:xfrm>
          <a:prstGeom prst="straightConnector1">
            <a:avLst/>
          </a:prstGeom>
          <a:noFill/>
          <a:ln w="9525" cap="flat" cmpd="sng">
            <a:solidFill>
              <a:schemeClr val="dk2"/>
            </a:solidFill>
            <a:prstDash val="solid"/>
            <a:round/>
            <a:headEnd type="none" w="lg" len="lg"/>
            <a:tailEnd type="none" w="lg" len="lg"/>
          </a:ln>
        </p:spPr>
      </p:cxnSp>
      <p:sp>
        <p:nvSpPr>
          <p:cNvPr id="157" name="Shape 157"/>
          <p:cNvSpPr txBox="1"/>
          <p:nvPr/>
        </p:nvSpPr>
        <p:spPr>
          <a:xfrm>
            <a:off x="1671275" y="1207075"/>
            <a:ext cx="1892400" cy="1470900"/>
          </a:xfrm>
          <a:prstGeom prst="rect">
            <a:avLst/>
          </a:prstGeom>
          <a:solidFill>
            <a:srgbClr val="EFEFEF"/>
          </a:solidFill>
          <a:ln>
            <a:noFill/>
          </a:ln>
        </p:spPr>
        <p:txBody>
          <a:bodyPr lIns="91425" tIns="91425" rIns="91425" bIns="91425" anchor="t" anchorCtr="0">
            <a:noAutofit/>
          </a:bodyPr>
          <a:lstStyle/>
          <a:p>
            <a:pPr lvl="0">
              <a:spcBef>
                <a:spcPts val="0"/>
              </a:spcBef>
              <a:buNone/>
            </a:pPr>
            <a:r>
              <a:rPr lang="en" sz="1800" b="1">
                <a:solidFill>
                  <a:schemeClr val="dk2"/>
                </a:solidFill>
                <a:latin typeface="Proxima Nova"/>
                <a:ea typeface="Proxima Nova"/>
                <a:cs typeface="Proxima Nova"/>
                <a:sym typeface="Proxima Nova"/>
              </a:rPr>
              <a:t>SCHEDULES</a:t>
            </a:r>
          </a:p>
          <a:p>
            <a:pPr lvl="0">
              <a:spcBef>
                <a:spcPts val="0"/>
              </a:spcBef>
              <a:buNone/>
            </a:pPr>
            <a:endParaRPr sz="1800">
              <a:solidFill>
                <a:schemeClr val="dk2"/>
              </a:solidFill>
              <a:latin typeface="Proxima Nova"/>
              <a:ea typeface="Proxima Nova"/>
              <a:cs typeface="Proxima Nova"/>
              <a:sym typeface="Proxima Nova"/>
            </a:endParaRPr>
          </a:p>
          <a:p>
            <a:pPr lvl="0">
              <a:spcBef>
                <a:spcPts val="0"/>
              </a:spcBef>
              <a:buNone/>
            </a:pPr>
            <a:r>
              <a:rPr lang="en" sz="1800">
                <a:solidFill>
                  <a:schemeClr val="dk2"/>
                </a:solidFill>
                <a:latin typeface="Proxima Nova"/>
                <a:ea typeface="Proxima Nova"/>
                <a:cs typeface="Proxima Nova"/>
                <a:sym typeface="Proxima Nova"/>
              </a:rPr>
              <a:t>Pick a route and view timetables based on day </a:t>
            </a:r>
          </a:p>
        </p:txBody>
      </p:sp>
      <p:sp>
        <p:nvSpPr>
          <p:cNvPr id="158" name="Shape 158"/>
          <p:cNvSpPr txBox="1"/>
          <p:nvPr/>
        </p:nvSpPr>
        <p:spPr>
          <a:xfrm>
            <a:off x="7091075" y="2119200"/>
            <a:ext cx="1892400" cy="1470900"/>
          </a:xfrm>
          <a:prstGeom prst="rect">
            <a:avLst/>
          </a:prstGeom>
          <a:solidFill>
            <a:srgbClr val="EFEFEF"/>
          </a:solidFill>
          <a:ln>
            <a:noFill/>
          </a:ln>
        </p:spPr>
        <p:txBody>
          <a:bodyPr lIns="91425" tIns="91425" rIns="91425" bIns="91425" anchor="t" anchorCtr="0">
            <a:noAutofit/>
          </a:bodyPr>
          <a:lstStyle/>
          <a:p>
            <a:pPr lvl="0" rtl="0">
              <a:spcBef>
                <a:spcPts val="0"/>
              </a:spcBef>
              <a:buNone/>
            </a:pPr>
            <a:r>
              <a:rPr lang="en" sz="1800" b="1">
                <a:solidFill>
                  <a:schemeClr val="dk2"/>
                </a:solidFill>
                <a:latin typeface="Proxima Nova"/>
                <a:ea typeface="Proxima Nova"/>
                <a:cs typeface="Proxima Nova"/>
                <a:sym typeface="Proxima Nova"/>
              </a:rPr>
              <a:t>MAP</a:t>
            </a:r>
          </a:p>
          <a:p>
            <a:pPr lvl="0" rtl="0">
              <a:spcBef>
                <a:spcPts val="0"/>
              </a:spcBef>
              <a:buNone/>
            </a:pPr>
            <a:endParaRPr sz="1800">
              <a:solidFill>
                <a:schemeClr val="dk2"/>
              </a:solidFill>
              <a:latin typeface="Proxima Nova"/>
              <a:ea typeface="Proxima Nova"/>
              <a:cs typeface="Proxima Nova"/>
              <a:sym typeface="Proxima Nova"/>
            </a:endParaRPr>
          </a:p>
          <a:p>
            <a:pPr lvl="0" rtl="0">
              <a:spcBef>
                <a:spcPts val="0"/>
              </a:spcBef>
              <a:buNone/>
            </a:pPr>
            <a:r>
              <a:rPr lang="en" sz="1800">
                <a:solidFill>
                  <a:schemeClr val="dk2"/>
                </a:solidFill>
                <a:latin typeface="Proxima Nova"/>
                <a:ea typeface="Proxima Nova"/>
                <a:cs typeface="Proxima Nova"/>
                <a:sym typeface="Proxima Nova"/>
              </a:rPr>
              <a:t>View a map of the entire PATH system</a:t>
            </a:r>
          </a:p>
        </p:txBody>
      </p:sp>
      <p:sp>
        <p:nvSpPr>
          <p:cNvPr id="159" name="Shape 159"/>
          <p:cNvSpPr txBox="1"/>
          <p:nvPr/>
        </p:nvSpPr>
        <p:spPr>
          <a:xfrm>
            <a:off x="1504175" y="3092525"/>
            <a:ext cx="2059500" cy="1780200"/>
          </a:xfrm>
          <a:prstGeom prst="rect">
            <a:avLst/>
          </a:prstGeom>
          <a:solidFill>
            <a:srgbClr val="EFEFEF"/>
          </a:solidFill>
          <a:ln>
            <a:noFill/>
          </a:ln>
        </p:spPr>
        <p:txBody>
          <a:bodyPr lIns="91425" tIns="91425" rIns="91425" bIns="91425" anchor="t" anchorCtr="0">
            <a:noAutofit/>
          </a:bodyPr>
          <a:lstStyle/>
          <a:p>
            <a:pPr lvl="0" rtl="0">
              <a:spcBef>
                <a:spcPts val="0"/>
              </a:spcBef>
              <a:buNone/>
            </a:pPr>
            <a:r>
              <a:rPr lang="en" sz="1800" b="1">
                <a:solidFill>
                  <a:schemeClr val="dk2"/>
                </a:solidFill>
                <a:latin typeface="Proxima Nova"/>
                <a:ea typeface="Proxima Nova"/>
                <a:cs typeface="Proxima Nova"/>
                <a:sym typeface="Proxima Nova"/>
              </a:rPr>
              <a:t>ALERTS</a:t>
            </a:r>
          </a:p>
          <a:p>
            <a:pPr lvl="0" rtl="0">
              <a:spcBef>
                <a:spcPts val="0"/>
              </a:spcBef>
              <a:buNone/>
            </a:pPr>
            <a:endParaRPr sz="1800">
              <a:solidFill>
                <a:schemeClr val="dk2"/>
              </a:solidFill>
              <a:latin typeface="Proxima Nova"/>
              <a:ea typeface="Proxima Nova"/>
              <a:cs typeface="Proxima Nova"/>
              <a:sym typeface="Proxima Nova"/>
            </a:endParaRPr>
          </a:p>
          <a:p>
            <a:pPr lvl="0" rtl="0">
              <a:spcBef>
                <a:spcPts val="0"/>
              </a:spcBef>
              <a:buNone/>
            </a:pPr>
            <a:r>
              <a:rPr lang="en" sz="1800">
                <a:solidFill>
                  <a:schemeClr val="dk2"/>
                </a:solidFill>
                <a:latin typeface="Proxima Nova"/>
                <a:ea typeface="Proxima Nova"/>
                <a:cs typeface="Proxima Nova"/>
                <a:sym typeface="Proxima Nova"/>
              </a:rPr>
              <a:t>View a feed of </a:t>
            </a:r>
            <a:r>
              <a:rPr lang="en" sz="1800" b="1">
                <a:solidFill>
                  <a:schemeClr val="dk2"/>
                </a:solidFill>
                <a:latin typeface="Proxima Nova"/>
                <a:ea typeface="Proxima Nova"/>
                <a:cs typeface="Proxima Nova"/>
                <a:sym typeface="Proxima Nova"/>
              </a:rPr>
              <a:t>real time </a:t>
            </a:r>
            <a:r>
              <a:rPr lang="en" sz="1800">
                <a:solidFill>
                  <a:schemeClr val="dk2"/>
                </a:solidFill>
                <a:latin typeface="Proxima Nova"/>
                <a:ea typeface="Proxima Nova"/>
                <a:cs typeface="Proxima Nova"/>
                <a:sym typeface="Proxima Nova"/>
              </a:rPr>
              <a:t>service alerts</a:t>
            </a:r>
          </a:p>
        </p:txBody>
      </p:sp>
      <p:sp>
        <p:nvSpPr>
          <p:cNvPr id="160" name="Shape 160"/>
          <p:cNvSpPr txBox="1"/>
          <p:nvPr/>
        </p:nvSpPr>
        <p:spPr>
          <a:xfrm>
            <a:off x="0" y="0"/>
            <a:ext cx="3146999" cy="759900"/>
          </a:xfrm>
          <a:prstGeom prst="rect">
            <a:avLst/>
          </a:prstGeom>
          <a:solidFill>
            <a:srgbClr val="0094CE"/>
          </a:solidFill>
          <a:ln>
            <a:noFill/>
          </a:ln>
        </p:spPr>
        <p:txBody>
          <a:bodyPr lIns="91425" tIns="91425" rIns="91425" bIns="91425" anchor="ctr" anchorCtr="0">
            <a:noAutofit/>
          </a:bodyPr>
          <a:lstStyle/>
          <a:p>
            <a:pPr lvl="0">
              <a:spcBef>
                <a:spcPts val="0"/>
              </a:spcBef>
              <a:buNone/>
            </a:pPr>
            <a:r>
              <a:rPr lang="en" sz="2400" b="1">
                <a:solidFill>
                  <a:srgbClr val="FFFFFF"/>
                </a:solidFill>
              </a:rPr>
              <a:t>The 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p:nvPr/>
        </p:nvSpPr>
        <p:spPr>
          <a:xfrm>
            <a:off x="0" y="0"/>
            <a:ext cx="3392100" cy="5143500"/>
          </a:xfrm>
          <a:prstGeom prst="rect">
            <a:avLst/>
          </a:prstGeom>
          <a:solidFill>
            <a:srgbClr val="0094CE"/>
          </a:solidFill>
          <a:ln>
            <a:noFill/>
          </a:ln>
        </p:spPr>
        <p:txBody>
          <a:bodyPr lIns="91425" tIns="91425" rIns="91425" bIns="91425" anchor="ctr" anchorCtr="0">
            <a:noAutofit/>
          </a:bodyPr>
          <a:lstStyle/>
          <a:p>
            <a:pPr lvl="0" rtl="0">
              <a:spcBef>
                <a:spcPts val="0"/>
              </a:spcBef>
              <a:buClr>
                <a:schemeClr val="dk1"/>
              </a:buClr>
              <a:buSzPct val="45833"/>
              <a:buFont typeface="Arial"/>
              <a:buNone/>
            </a:pPr>
            <a:r>
              <a:rPr lang="en" sz="2400" b="1">
                <a:solidFill>
                  <a:schemeClr val="lt1"/>
                </a:solidFill>
              </a:rPr>
              <a:t>Get timetables for all routes, based on day and time. </a:t>
            </a:r>
          </a:p>
        </p:txBody>
      </p:sp>
      <p:pic>
        <p:nvPicPr>
          <p:cNvPr id="166" name="Shape 166"/>
          <p:cNvPicPr preferRelativeResize="0"/>
          <p:nvPr/>
        </p:nvPicPr>
        <p:blipFill>
          <a:blip r:embed="rId3">
            <a:alphaModFix/>
          </a:blip>
          <a:stretch>
            <a:fillRect/>
          </a:stretch>
        </p:blipFill>
        <p:spPr>
          <a:xfrm>
            <a:off x="5244825" y="225262"/>
            <a:ext cx="4692975" cy="4692975"/>
          </a:xfrm>
          <a:prstGeom prst="rect">
            <a:avLst/>
          </a:prstGeom>
          <a:noFill/>
          <a:ln>
            <a:noFill/>
          </a:ln>
        </p:spPr>
      </p:pic>
      <p:grpSp>
        <p:nvGrpSpPr>
          <p:cNvPr id="167" name="Shape 167"/>
          <p:cNvGrpSpPr/>
          <p:nvPr/>
        </p:nvGrpSpPr>
        <p:grpSpPr>
          <a:xfrm>
            <a:off x="2436313" y="225260"/>
            <a:ext cx="4770131" cy="4770131"/>
            <a:chOff x="2676525" y="87950"/>
            <a:chExt cx="5293675" cy="5293675"/>
          </a:xfrm>
        </p:grpSpPr>
        <p:pic>
          <p:nvPicPr>
            <p:cNvPr id="168" name="Shape 168"/>
            <p:cNvPicPr preferRelativeResize="0"/>
            <p:nvPr/>
          </p:nvPicPr>
          <p:blipFill>
            <a:blip r:embed="rId4">
              <a:alphaModFix/>
            </a:blip>
            <a:stretch>
              <a:fillRect/>
            </a:stretch>
          </p:blipFill>
          <p:spPr>
            <a:xfrm>
              <a:off x="2676525" y="87950"/>
              <a:ext cx="5293675" cy="5293675"/>
            </a:xfrm>
            <a:prstGeom prst="rect">
              <a:avLst/>
            </a:prstGeom>
            <a:noFill/>
            <a:ln>
              <a:noFill/>
            </a:ln>
          </p:spPr>
        </p:pic>
        <p:pic>
          <p:nvPicPr>
            <p:cNvPr id="169" name="Shape 169"/>
            <p:cNvPicPr preferRelativeResize="0"/>
            <p:nvPr/>
          </p:nvPicPr>
          <p:blipFill>
            <a:blip r:embed="rId5">
              <a:alphaModFix/>
            </a:blip>
            <a:stretch>
              <a:fillRect/>
            </a:stretch>
          </p:blipFill>
          <p:spPr>
            <a:xfrm>
              <a:off x="4251350" y="920075"/>
              <a:ext cx="2144049" cy="3624824"/>
            </a:xfrm>
            <a:prstGeom prst="rect">
              <a:avLst/>
            </a:prstGeom>
            <a:noFill/>
            <a:ln>
              <a:noFill/>
            </a:ln>
          </p:spPr>
        </p:pic>
      </p:grpSp>
      <p:cxnSp>
        <p:nvCxnSpPr>
          <p:cNvPr id="170" name="Shape 170"/>
          <p:cNvCxnSpPr/>
          <p:nvPr/>
        </p:nvCxnSpPr>
        <p:spPr>
          <a:xfrm rot="10800000" flipH="1">
            <a:off x="5769775" y="1673775"/>
            <a:ext cx="864600" cy="498900"/>
          </a:xfrm>
          <a:prstGeom prst="bentConnector3">
            <a:avLst>
              <a:gd name="adj1" fmla="val 50000"/>
            </a:avLst>
          </a:prstGeom>
          <a:noFill/>
          <a:ln w="9525" cap="flat" cmpd="sng">
            <a:solidFill>
              <a:schemeClr val="dk2"/>
            </a:solidFill>
            <a:prstDash val="solid"/>
            <a:round/>
            <a:headEnd type="none" w="lg" len="lg"/>
            <a:tailEnd type="none" w="lg" len="lg"/>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p:nvPr/>
        </p:nvSpPr>
        <p:spPr>
          <a:xfrm>
            <a:off x="0" y="0"/>
            <a:ext cx="3392100" cy="5143500"/>
          </a:xfrm>
          <a:prstGeom prst="rect">
            <a:avLst/>
          </a:prstGeom>
          <a:solidFill>
            <a:srgbClr val="0094CE"/>
          </a:solidFill>
          <a:ln>
            <a:noFill/>
          </a:ln>
        </p:spPr>
        <p:txBody>
          <a:bodyPr lIns="91425" tIns="91425" rIns="91425" bIns="91425" anchor="ctr" anchorCtr="0">
            <a:noAutofit/>
          </a:bodyPr>
          <a:lstStyle/>
          <a:p>
            <a:pPr lvl="0" rtl="0">
              <a:spcBef>
                <a:spcPts val="0"/>
              </a:spcBef>
              <a:buNone/>
            </a:pPr>
            <a:r>
              <a:rPr lang="en" sz="2400" b="1">
                <a:solidFill>
                  <a:schemeClr val="lt1"/>
                </a:solidFill>
              </a:rPr>
              <a:t>View system map with the click of a button.</a:t>
            </a:r>
          </a:p>
        </p:txBody>
      </p:sp>
      <p:grpSp>
        <p:nvGrpSpPr>
          <p:cNvPr id="176" name="Shape 176"/>
          <p:cNvGrpSpPr/>
          <p:nvPr/>
        </p:nvGrpSpPr>
        <p:grpSpPr>
          <a:xfrm>
            <a:off x="3633760" y="-19141"/>
            <a:ext cx="5234741" cy="5147925"/>
            <a:chOff x="3655713" y="304448"/>
            <a:chExt cx="4770130" cy="4770130"/>
          </a:xfrm>
        </p:grpSpPr>
        <p:pic>
          <p:nvPicPr>
            <p:cNvPr id="177" name="Shape 177"/>
            <p:cNvPicPr preferRelativeResize="0"/>
            <p:nvPr/>
          </p:nvPicPr>
          <p:blipFill>
            <a:blip r:embed="rId3">
              <a:alphaModFix/>
            </a:blip>
            <a:stretch>
              <a:fillRect/>
            </a:stretch>
          </p:blipFill>
          <p:spPr>
            <a:xfrm>
              <a:off x="3655713" y="304448"/>
              <a:ext cx="4770130" cy="4770130"/>
            </a:xfrm>
            <a:prstGeom prst="rect">
              <a:avLst/>
            </a:prstGeom>
            <a:noFill/>
            <a:ln>
              <a:noFill/>
            </a:ln>
          </p:spPr>
        </p:pic>
        <p:pic>
          <p:nvPicPr>
            <p:cNvPr id="178" name="Shape 178"/>
            <p:cNvPicPr preferRelativeResize="0"/>
            <p:nvPr/>
          </p:nvPicPr>
          <p:blipFill>
            <a:blip r:embed="rId4">
              <a:alphaModFix/>
            </a:blip>
            <a:stretch>
              <a:fillRect/>
            </a:stretch>
          </p:blipFill>
          <p:spPr>
            <a:xfrm>
              <a:off x="5070025" y="1041998"/>
              <a:ext cx="1941525" cy="345442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p:nvPr/>
        </p:nvSpPr>
        <p:spPr>
          <a:xfrm>
            <a:off x="0" y="0"/>
            <a:ext cx="3392100" cy="5143500"/>
          </a:xfrm>
          <a:prstGeom prst="rect">
            <a:avLst/>
          </a:prstGeom>
          <a:solidFill>
            <a:srgbClr val="0094CE"/>
          </a:solidFill>
          <a:ln>
            <a:noFill/>
          </a:ln>
        </p:spPr>
        <p:txBody>
          <a:bodyPr lIns="91425" tIns="91425" rIns="91425" bIns="91425" anchor="ctr" anchorCtr="0">
            <a:noAutofit/>
          </a:bodyPr>
          <a:lstStyle/>
          <a:p>
            <a:pPr lvl="0" rtl="0">
              <a:spcBef>
                <a:spcPts val="0"/>
              </a:spcBef>
              <a:buNone/>
            </a:pPr>
            <a:r>
              <a:rPr lang="en" sz="2400" b="1">
                <a:solidFill>
                  <a:schemeClr val="lt1"/>
                </a:solidFill>
              </a:rPr>
              <a:t>One-touch access to PATH’s real-time alerts feed.</a:t>
            </a:r>
          </a:p>
        </p:txBody>
      </p:sp>
      <p:grpSp>
        <p:nvGrpSpPr>
          <p:cNvPr id="184" name="Shape 184"/>
          <p:cNvGrpSpPr/>
          <p:nvPr/>
        </p:nvGrpSpPr>
        <p:grpSpPr>
          <a:xfrm>
            <a:off x="3590250" y="0"/>
            <a:ext cx="5387325" cy="5344149"/>
            <a:chOff x="3590250" y="0"/>
            <a:chExt cx="5387325" cy="5344149"/>
          </a:xfrm>
        </p:grpSpPr>
        <p:pic>
          <p:nvPicPr>
            <p:cNvPr id="185" name="Shape 185"/>
            <p:cNvPicPr preferRelativeResize="0"/>
            <p:nvPr/>
          </p:nvPicPr>
          <p:blipFill>
            <a:blip r:embed="rId3">
              <a:alphaModFix/>
            </a:blip>
            <a:stretch>
              <a:fillRect/>
            </a:stretch>
          </p:blipFill>
          <p:spPr>
            <a:xfrm>
              <a:off x="3590250" y="0"/>
              <a:ext cx="5387325" cy="5344149"/>
            </a:xfrm>
            <a:prstGeom prst="rect">
              <a:avLst/>
            </a:prstGeom>
            <a:noFill/>
            <a:ln>
              <a:noFill/>
            </a:ln>
          </p:spPr>
        </p:pic>
        <p:pic>
          <p:nvPicPr>
            <p:cNvPr id="186" name="Shape 186"/>
            <p:cNvPicPr preferRelativeResize="0"/>
            <p:nvPr/>
          </p:nvPicPr>
          <p:blipFill rotWithShape="1">
            <a:blip r:embed="rId4">
              <a:alphaModFix/>
            </a:blip>
            <a:srcRect r="3119" b="79250"/>
            <a:stretch/>
          </p:blipFill>
          <p:spPr>
            <a:xfrm>
              <a:off x="5236650" y="842474"/>
              <a:ext cx="2094525" cy="798124"/>
            </a:xfrm>
            <a:prstGeom prst="rect">
              <a:avLst/>
            </a:prstGeom>
            <a:noFill/>
            <a:ln>
              <a:noFill/>
            </a:ln>
          </p:spPr>
        </p:pic>
        <p:pic>
          <p:nvPicPr>
            <p:cNvPr id="187" name="Shape 187"/>
            <p:cNvPicPr preferRelativeResize="0"/>
            <p:nvPr/>
          </p:nvPicPr>
          <p:blipFill rotWithShape="1">
            <a:blip r:embed="rId4">
              <a:alphaModFix/>
            </a:blip>
            <a:srcRect t="27737" r="-623" b="65346"/>
            <a:stretch/>
          </p:blipFill>
          <p:spPr>
            <a:xfrm>
              <a:off x="5236650" y="4212350"/>
              <a:ext cx="2094525" cy="277125"/>
            </a:xfrm>
            <a:prstGeom prst="rect">
              <a:avLst/>
            </a:prstGeom>
            <a:noFill/>
            <a:ln>
              <a:noFill/>
            </a:ln>
          </p:spPr>
        </p:pic>
      </p:gr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720</Words>
  <Application>Microsoft Office PowerPoint</Application>
  <PresentationFormat>On-screen Show (16:9)</PresentationFormat>
  <Paragraphs>118</Paragraphs>
  <Slides>30</Slides>
  <Notes>30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Proxima Nova</vt:lpstr>
      <vt:lpstr>Arial</vt:lpstr>
      <vt:lpstr>Roboto</vt:lpstr>
      <vt:lpstr>simple-light-2</vt:lpstr>
      <vt:lpstr>material</vt:lpstr>
      <vt:lpstr>PowerPoint Presentation</vt:lpstr>
      <vt:lpstr>The problem</vt:lpstr>
      <vt:lpstr>The problem</vt:lpstr>
      <vt:lpstr>The problem</vt:lpstr>
      <vt:lpstr>The solution</vt:lpstr>
      <vt:lpstr>PowerPoint Presentation</vt:lpstr>
      <vt:lpstr>PowerPoint Presentation</vt:lpstr>
      <vt:lpstr>PowerPoint Presentation</vt:lpstr>
      <vt:lpstr>PowerPoint Presentation</vt:lpstr>
      <vt:lpstr>Market Analysis</vt:lpstr>
      <vt:lpstr>Target Market</vt:lpstr>
      <vt:lpstr>Value Proposition</vt:lpstr>
      <vt:lpstr>Revenue Model</vt:lpstr>
      <vt:lpstr>Revenue Model</vt:lpstr>
      <vt:lpstr>Revenue Model</vt:lpstr>
      <vt:lpstr>Launch Strategy</vt:lpstr>
      <vt:lpstr>Launch Strategy</vt:lpstr>
      <vt:lpstr> </vt:lpstr>
      <vt:lpstr>Technical Approach &amp; Methodology </vt:lpstr>
      <vt:lpstr>Technical Approach &amp; Methodology </vt:lpstr>
      <vt:lpstr>Technical Approach &amp; Methodology </vt:lpstr>
      <vt:lpstr>Technical Approach &amp; Methodology </vt:lpstr>
      <vt:lpstr>Technical Approach &amp; Methodology </vt:lpstr>
      <vt:lpstr>Technical Approach &amp; Methodology </vt:lpstr>
      <vt:lpstr>Fetching The Data On The Client</vt:lpstr>
      <vt:lpstr>Fetching The Data On The Client</vt:lpstr>
      <vt:lpstr>Fetching The Data On The Client</vt:lpstr>
      <vt:lpstr>Problems Encountered</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DeCaro, Charles</cp:lastModifiedBy>
  <cp:revision>1</cp:revision>
  <dcterms:modified xsi:type="dcterms:W3CDTF">2016-12-12T20:20:43Z</dcterms:modified>
</cp:coreProperties>
</file>